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docx" ContentType="application/vnd.openxmlformats-officedocument.wordprocessingml.document"/>
  <Default Extension="ppt" ContentType="application/vnd.ms-powerpoi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pptx" ContentType="application/vnd.openxmlformats-officedocument.presentationml.presentation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6" r:id="rId3"/>
    <p:sldId id="265" r:id="rId4"/>
    <p:sldId id="267" r:id="rId5"/>
    <p:sldId id="269" r:id="rId6"/>
    <p:sldId id="270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71" r:id="rId16"/>
    <p:sldId id="272" r:id="rId17"/>
    <p:sldId id="273" r:id="rId18"/>
    <p:sldId id="274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B3459-1796-4885-B85D-DC058CBA2500}" type="datetimeFigureOut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7D672-3E80-4A8B-A378-1B3AA9F6BA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C6E10-1FA0-4029-90F7-EFA917855F9B}" type="datetimeFigureOut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E16E9-ACD6-40E9-9E4F-4DD130C831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16E9-ACD6-40E9-9E4F-4DD130C831B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16E9-ACD6-40E9-9E4F-4DD130C831B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0E16E9-ACD6-40E9-9E4F-4DD130C831B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651C31C1-4B52-4DFA-804E-1DECF646B07A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8803-CAB0-4EE8-B5B3-DB8472E12D59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00F394A-2332-41D6-8814-206C1F717771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0F819-7EB3-43BD-88BB-3A525D2B4553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1A8EB-6198-4BDD-B61A-2C07E6C45219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EFBA0D2-AE4F-4EFF-8D38-E3AC14F266A2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9D71C5A-ABAC-4484-B618-6303260C0F0F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5C24A-5EFC-45EF-A0AF-ADB826751765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4E95-86EE-4235-BCD3-F498D08AD307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4C868-F014-4E7E-9B39-C0AE2A00FE8F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2AFC3FA-104C-49FF-9E56-9DC35727A827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65C2EF2-416C-4340-A6CC-3EC064492BEC}" type="datetime1">
              <a:rPr lang="zh-CN" altLang="en-US" smtClean="0"/>
              <a:pPr/>
              <a:t>2014/12/29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5CA7A4A-E50C-4C96-BDF8-A0F9F75FC3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Office_PowerPoint_____2.pptx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PowerPoint_____4.pptx"/><Relationship Id="rId3" Type="http://schemas.openxmlformats.org/officeDocument/2006/relationships/package" Target="../embeddings/Microsoft_Office_PowerPoint_____3.pptx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Office_PowerPoint_97-2003_____3.ppt"/><Relationship Id="rId5" Type="http://schemas.openxmlformats.org/officeDocument/2006/relationships/oleObject" Target="../embeddings/Microsoft_Office_PowerPoint_97-2003_____2.ppt"/><Relationship Id="rId4" Type="http://schemas.openxmlformats.org/officeDocument/2006/relationships/oleObject" Target="../embeddings/Microsoft_Office_PowerPoint_97-2003_____1.ppt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package" Target="../embeddings/Microsoft_Office_Word___1.docx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835696" y="4038600"/>
            <a:ext cx="7003504" cy="1828800"/>
          </a:xfrm>
        </p:spPr>
        <p:txBody>
          <a:bodyPr/>
          <a:lstStyle/>
          <a:p>
            <a:r>
              <a:rPr lang="en-US" altLang="zh-CN" dirty="0" smtClean="0">
                <a:latin typeface="方正兰亭准黑_GBK" pitchFamily="2" charset="-122"/>
                <a:ea typeface="方正兰亭准黑_GBK" pitchFamily="2" charset="-122"/>
              </a:rPr>
              <a:t>3.0EMUI</a:t>
            </a:r>
            <a:r>
              <a:rPr lang="zh-CN" altLang="en-US" dirty="0" smtClean="0">
                <a:latin typeface="方正兰亭准黑_GBK" pitchFamily="2" charset="-122"/>
                <a:ea typeface="方正兰亭准黑_GBK" pitchFamily="2" charset="-122"/>
              </a:rPr>
              <a:t>主题制作方法介绍</a:t>
            </a:r>
            <a:endParaRPr lang="zh-CN" altLang="en-US" dirty="0">
              <a:latin typeface="方正兰亭准黑_GBK" pitchFamily="2" charset="-122"/>
              <a:ea typeface="方正兰亭准黑_GBK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墙纸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——wallpaper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8238" y="1556792"/>
            <a:ext cx="5120607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2204864"/>
            <a:ext cx="3416320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黑简体" pitchFamily="2" charset="-122"/>
                <a:ea typeface="方正兰亭黑简体" pitchFamily="2" charset="-122"/>
              </a:rPr>
              <a:t>桌面墙纸为双屏墙纸，尺寸如图</a:t>
            </a:r>
          </a:p>
          <a:p>
            <a:r>
              <a:rPr lang="zh-CN" altLang="en-US" dirty="0" smtClean="0">
                <a:latin typeface="方正兰亭黑简体" pitchFamily="2" charset="-122"/>
                <a:ea typeface="方正兰亭黑简体" pitchFamily="2" charset="-122"/>
              </a:rPr>
              <a:t>所示，红字为墙纸的宽度。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4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注：华为</a:t>
            </a:r>
            <a:r>
              <a:rPr lang="en-US" altLang="zh-CN" sz="14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EMUI</a:t>
            </a:r>
            <a:r>
              <a:rPr lang="zh-CN" altLang="en-US" sz="14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桌面和主菜单合一了，</a:t>
            </a:r>
          </a:p>
          <a:p>
            <a:r>
              <a:rPr lang="zh-CN" altLang="en-US" sz="14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所有应用图标会直接显示在桌面上，因</a:t>
            </a:r>
          </a:p>
          <a:p>
            <a:r>
              <a:rPr lang="zh-CN" altLang="en-US" sz="14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此桌面墙纸在设计时，需要考虑到图标</a:t>
            </a:r>
          </a:p>
          <a:p>
            <a:r>
              <a:rPr lang="zh-CN" altLang="en-US" sz="14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放在上面的效果和识别性，不宜用过于</a:t>
            </a:r>
          </a:p>
          <a:p>
            <a:r>
              <a:rPr lang="zh-CN" altLang="en-US" sz="14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花哨复杂的墙纸。</a:t>
            </a:r>
            <a:endParaRPr lang="zh-CN" altLang="en-US" sz="1400" dirty="0">
              <a:solidFill>
                <a:srgbClr val="FF000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图标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——icons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72816"/>
            <a:ext cx="6840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方正兰亭粗黑_GBK" pitchFamily="2" charset="-122"/>
                <a:ea typeface="方正兰亭粗黑_GBK" pitchFamily="2" charset="-122"/>
              </a:rPr>
              <a:t>39</a:t>
            </a:r>
            <a:r>
              <a:rPr lang="zh-CN" altLang="en-US" dirty="0" smtClean="0">
                <a:latin typeface="方正兰亭粗黑_GBK" pitchFamily="2" charset="-122"/>
                <a:ea typeface="方正兰亭粗黑_GBK" pitchFamily="2" charset="-122"/>
              </a:rPr>
              <a:t>个常用图标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：蓝牙，浏览器，计算器，日历，联系人，时钟，邮件，图库，相机，音乐，短信，电话，设置，录音机，</a:t>
            </a:r>
            <a:r>
              <a:rPr lang="en-US" altLang="zh-CN" dirty="0" err="1" smtClean="0">
                <a:latin typeface="方正兰亭细黑_GBK" pitchFamily="2" charset="-122"/>
                <a:ea typeface="方正兰亭细黑_GBK" pitchFamily="2" charset="-122"/>
              </a:rPr>
              <a:t>sim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卡，记事本，下载安装，</a:t>
            </a:r>
            <a:r>
              <a:rPr lang="en-US" altLang="zh-CN" dirty="0" smtClean="0">
                <a:latin typeface="方正兰亭细黑_GBK" pitchFamily="2" charset="-122"/>
                <a:ea typeface="方正兰亭细黑_GBK" pitchFamily="2" charset="-122"/>
              </a:rPr>
              <a:t>DLNA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，华为云服务，收音机，及时分享，在线升级，华为桌面，自在分享，主题，天气，</a:t>
            </a:r>
            <a:r>
              <a:rPr lang="en-US" altLang="zh-CN" dirty="0" err="1" smtClean="0">
                <a:latin typeface="方正兰亭细黑_GBK" pitchFamily="2" charset="-122"/>
                <a:ea typeface="方正兰亭细黑_GBK" pitchFamily="2" charset="-122"/>
              </a:rPr>
              <a:t>wifi</a:t>
            </a:r>
            <a:r>
              <a:rPr lang="en-US" altLang="zh-CN" dirty="0" smtClean="0">
                <a:latin typeface="方正兰亭细黑_GBK" pitchFamily="2" charset="-122"/>
                <a:ea typeface="方正兰亭细黑_GBK" pitchFamily="2" charset="-122"/>
              </a:rPr>
              <a:t> direct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，应用市场，</a:t>
            </a:r>
            <a:r>
              <a:rPr lang="en-US" altLang="zh-CN" dirty="0" err="1" smtClean="0">
                <a:latin typeface="方正兰亭细黑_GBK" pitchFamily="2" charset="-122"/>
                <a:ea typeface="方正兰亭细黑_GBK" pitchFamily="2" charset="-122"/>
              </a:rPr>
              <a:t>ar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导航，手电筒，游戏中心，文件管理，备份，手机服务，手机管理，语音助手，驾驶模式，视频，华为商城</a:t>
            </a:r>
          </a:p>
          <a:p>
            <a:r>
              <a:rPr lang="en-US" altLang="zh-CN" dirty="0" smtClean="0">
                <a:latin typeface="方正兰亭粗黑_GBK" pitchFamily="2" charset="-122"/>
                <a:ea typeface="方正兰亭粗黑_GBK" pitchFamily="2" charset="-122"/>
              </a:rPr>
              <a:t>3</a:t>
            </a:r>
            <a:r>
              <a:rPr lang="zh-CN" altLang="en-US" dirty="0" smtClean="0">
                <a:latin typeface="方正兰亭粗黑_GBK" pitchFamily="2" charset="-122"/>
                <a:ea typeface="方正兰亭粗黑_GBK" pitchFamily="2" charset="-122"/>
              </a:rPr>
              <a:t>个动态图标：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日历，天气，时钟</a:t>
            </a:r>
          </a:p>
          <a:p>
            <a:r>
              <a:rPr lang="en-US" altLang="zh-CN" dirty="0" smtClean="0">
                <a:latin typeface="方正兰亭粗黑_GBK" pitchFamily="2" charset="-122"/>
                <a:ea typeface="方正兰亭粗黑_GBK" pitchFamily="2" charset="-122"/>
              </a:rPr>
              <a:t>1</a:t>
            </a:r>
            <a:r>
              <a:rPr lang="zh-CN" altLang="en-US" dirty="0" smtClean="0">
                <a:latin typeface="方正兰亭粗黑_GBK" pitchFamily="2" charset="-122"/>
                <a:ea typeface="方正兰亭粗黑_GBK" pitchFamily="2" charset="-122"/>
              </a:rPr>
              <a:t>个文件夹图标：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 </a:t>
            </a:r>
            <a:r>
              <a:rPr lang="en-US" altLang="zh-CN" dirty="0" smtClean="0">
                <a:latin typeface="方正兰亭细黑_GBK" pitchFamily="2" charset="-122"/>
                <a:ea typeface="方正兰亭细黑_GBK" pitchFamily="2" charset="-122"/>
              </a:rPr>
              <a:t>portal_ring_inner_holo.png</a:t>
            </a:r>
          </a:p>
          <a:p>
            <a:r>
              <a:rPr lang="en-US" altLang="zh-CN" dirty="0" smtClean="0">
                <a:latin typeface="方正兰亭粗黑_GBK" pitchFamily="2" charset="-122"/>
                <a:ea typeface="方正兰亭粗黑_GBK" pitchFamily="2" charset="-122"/>
              </a:rPr>
              <a:t>1</a:t>
            </a:r>
            <a:r>
              <a:rPr lang="zh-CN" altLang="en-US" dirty="0" smtClean="0">
                <a:latin typeface="方正兰亭粗黑_GBK" pitchFamily="2" charset="-122"/>
                <a:ea typeface="方正兰亭粗黑_GBK" pitchFamily="2" charset="-122"/>
              </a:rPr>
              <a:t>组第三方图标底板：</a:t>
            </a:r>
            <a:r>
              <a:rPr lang="en-US" altLang="zh-CN" dirty="0" smtClean="0">
                <a:latin typeface="方正兰亭细黑_GBK" pitchFamily="2" charset="-122"/>
                <a:ea typeface="方正兰亭细黑_GBK" pitchFamily="2" charset="-122"/>
              </a:rPr>
              <a:t>icon_background_01.png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、 </a:t>
            </a:r>
            <a:r>
              <a:rPr lang="en-US" altLang="zh-CN" dirty="0" smtClean="0">
                <a:latin typeface="方正兰亭细黑_GBK" pitchFamily="2" charset="-122"/>
                <a:ea typeface="方正兰亭细黑_GBK" pitchFamily="2" charset="-122"/>
              </a:rPr>
              <a:t>icon_border.png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、 </a:t>
            </a:r>
            <a:r>
              <a:rPr lang="en-US" altLang="zh-CN" dirty="0" smtClean="0">
                <a:latin typeface="方正兰亭细黑_GBK" pitchFamily="2" charset="-122"/>
                <a:ea typeface="方正兰亭细黑_GBK" pitchFamily="2" charset="-122"/>
              </a:rPr>
              <a:t>icon_mask.png</a:t>
            </a:r>
          </a:p>
          <a:p>
            <a:r>
              <a:rPr lang="en-US" altLang="zh-CN" dirty="0" smtClean="0">
                <a:latin typeface="方正兰亭粗黑_GBK" pitchFamily="2" charset="-122"/>
                <a:ea typeface="方正兰亭粗黑_GBK" pitchFamily="2" charset="-122"/>
              </a:rPr>
              <a:t>1</a:t>
            </a:r>
            <a:r>
              <a:rPr lang="zh-CN" altLang="en-US" dirty="0" smtClean="0">
                <a:latin typeface="方正兰亭粗黑_GBK" pitchFamily="2" charset="-122"/>
                <a:ea typeface="方正兰亭粗黑_GBK" pitchFamily="2" charset="-122"/>
              </a:rPr>
              <a:t>组快捷图标底板：</a:t>
            </a:r>
            <a:r>
              <a:rPr lang="en-US" altLang="zh-CN" dirty="0" smtClean="0">
                <a:latin typeface="方正兰亭细黑_GBK" pitchFamily="2" charset="-122"/>
                <a:ea typeface="方正兰亭细黑_GBK" pitchFamily="2" charset="-122"/>
              </a:rPr>
              <a:t>icon_shortcut.png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、 </a:t>
            </a:r>
            <a:r>
              <a:rPr lang="en-US" altLang="zh-CN" dirty="0" smtClean="0">
                <a:latin typeface="方正兰亭细黑_GBK" pitchFamily="2" charset="-122"/>
                <a:ea typeface="方正兰亭细黑_GBK" pitchFamily="2" charset="-122"/>
              </a:rPr>
              <a:t>icon_shortcut_arrow.png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、 </a:t>
            </a:r>
            <a:r>
              <a:rPr lang="en-US" altLang="zh-CN" dirty="0" smtClean="0">
                <a:latin typeface="方正兰亭细黑_GBK" pitchFamily="2" charset="-122"/>
                <a:ea typeface="方正兰亭细黑_GBK" pitchFamily="2" charset="-122"/>
              </a:rPr>
              <a:t>icon_shortcut_mask.png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系统图标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7458" y="1628800"/>
            <a:ext cx="506895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051720" y="548680"/>
            <a:ext cx="314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zh-CN" altLang="en-US" dirty="0" smtClean="0"/>
              <a:t>图标尺寸规定为：</a:t>
            </a:r>
            <a:r>
              <a:rPr lang="en-US" altLang="zh-CN" dirty="0" smtClean="0"/>
              <a:t>192X192)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动态图标</a:t>
            </a:r>
            <a:endParaRPr lang="zh-CN" alt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491" y="3190875"/>
            <a:ext cx="619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2668" y="3212976"/>
            <a:ext cx="11811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2996952"/>
            <a:ext cx="2257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右箭头 8"/>
          <p:cNvSpPr/>
          <p:nvPr/>
        </p:nvSpPr>
        <p:spPr>
          <a:xfrm>
            <a:off x="1043608" y="3212976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2339752" y="3212976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1556792"/>
            <a:ext cx="2886343" cy="194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箭头连接符 12"/>
          <p:cNvCxnSpPr>
            <a:endCxn id="2054" idx="1"/>
          </p:cNvCxnSpPr>
          <p:nvPr/>
        </p:nvCxnSpPr>
        <p:spPr>
          <a:xfrm flipV="1">
            <a:off x="4067944" y="2531778"/>
            <a:ext cx="1152128" cy="6091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0073" y="3645025"/>
            <a:ext cx="720079" cy="72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61631" y="4509120"/>
            <a:ext cx="3198801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直接箭头连接符 15"/>
          <p:cNvCxnSpPr/>
          <p:nvPr/>
        </p:nvCxnSpPr>
        <p:spPr>
          <a:xfrm>
            <a:off x="4139952" y="3356992"/>
            <a:ext cx="1224136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923928" y="3573016"/>
            <a:ext cx="1368152" cy="12241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第三方图标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1700808"/>
            <a:ext cx="8166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方正兰亭准黑_GBK" pitchFamily="2" charset="-122"/>
                <a:ea typeface="方正兰亭准黑_GBK" pitchFamily="2" charset="-122"/>
              </a:rPr>
              <a:t>一组第三方图标底板，由</a:t>
            </a:r>
            <a:r>
              <a:rPr lang="en-US" altLang="zh-CN" sz="1400" dirty="0" smtClean="0">
                <a:latin typeface="方正兰亭准黑_GBK" pitchFamily="2" charset="-122"/>
                <a:ea typeface="方正兰亭准黑_GBK" pitchFamily="2" charset="-122"/>
              </a:rPr>
              <a:t>icon_background.png</a:t>
            </a:r>
            <a:r>
              <a:rPr lang="zh-CN" altLang="en-US" sz="1400" dirty="0" smtClean="0">
                <a:latin typeface="方正兰亭准黑_GBK" pitchFamily="2" charset="-122"/>
                <a:ea typeface="方正兰亭准黑_GBK" pitchFamily="2" charset="-122"/>
              </a:rPr>
              <a:t>、 </a:t>
            </a:r>
            <a:r>
              <a:rPr lang="en-US" altLang="zh-CN" sz="1400" dirty="0" smtClean="0">
                <a:latin typeface="方正兰亭准黑_GBK" pitchFamily="2" charset="-122"/>
                <a:ea typeface="方正兰亭准黑_GBK" pitchFamily="2" charset="-122"/>
              </a:rPr>
              <a:t>icon_border.png</a:t>
            </a:r>
            <a:r>
              <a:rPr lang="zh-CN" altLang="en-US" sz="1400" dirty="0" smtClean="0">
                <a:latin typeface="方正兰亭准黑_GBK" pitchFamily="2" charset="-122"/>
                <a:ea typeface="方正兰亭准黑_GBK" pitchFamily="2" charset="-122"/>
              </a:rPr>
              <a:t>、 </a:t>
            </a:r>
            <a:r>
              <a:rPr lang="en-US" altLang="zh-CN" sz="1400" dirty="0" smtClean="0">
                <a:latin typeface="方正兰亭准黑_GBK" pitchFamily="2" charset="-122"/>
                <a:ea typeface="方正兰亭准黑_GBK" pitchFamily="2" charset="-122"/>
              </a:rPr>
              <a:t>icon_mask.png</a:t>
            </a:r>
            <a:r>
              <a:rPr lang="zh-CN" altLang="en-US" sz="1400" dirty="0" smtClean="0">
                <a:latin typeface="方正兰亭准黑_GBK" pitchFamily="2" charset="-122"/>
                <a:ea typeface="方正兰亭准黑_GBK" pitchFamily="2" charset="-122"/>
              </a:rPr>
              <a:t>组成，</a:t>
            </a:r>
            <a:endParaRPr lang="en-US" altLang="zh-CN" sz="1400" dirty="0" smtClean="0">
              <a:latin typeface="方正兰亭准黑_GBK" pitchFamily="2" charset="-122"/>
              <a:ea typeface="方正兰亭准黑_GBK" pitchFamily="2" charset="-122"/>
            </a:endParaRPr>
          </a:p>
          <a:p>
            <a:r>
              <a:rPr lang="zh-CN" altLang="en-US" sz="1400" dirty="0" smtClean="0">
                <a:latin typeface="方正兰亭准黑_GBK" pitchFamily="2" charset="-122"/>
                <a:ea typeface="方正兰亭准黑_GBK" pitchFamily="2" charset="-122"/>
              </a:rPr>
              <a:t>三个资源缺一不可</a:t>
            </a:r>
            <a:endParaRPr lang="zh-CN" altLang="en-US" sz="1400" dirty="0">
              <a:latin typeface="方正兰亭准黑_GBK" pitchFamily="2" charset="-122"/>
              <a:ea typeface="方正兰亭准黑_GBK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2204864"/>
            <a:ext cx="8082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/>
            <a:r>
              <a:rPr lang="en-US" altLang="zh-CN" sz="1200" b="1" dirty="0" smtClean="0">
                <a:solidFill>
                  <a:srgbClr val="FF0000"/>
                </a:solidFill>
                <a:latin typeface="方正兰亭细黑_GBK" pitchFamily="2" charset="-122"/>
                <a:ea typeface="方正兰亭细黑_GBK" pitchFamily="2" charset="-122"/>
              </a:rPr>
              <a:t>1.icon_background.png ——</a:t>
            </a:r>
            <a:r>
              <a:rPr lang="zh-CN" altLang="en-US" sz="1200" dirty="0" smtClean="0">
                <a:latin typeface="方正兰亭细黑_GBK" pitchFamily="2" charset="-122"/>
                <a:ea typeface="方正兰亭细黑_GBK" pitchFamily="2" charset="-122"/>
              </a:rPr>
              <a:t>图标底板。可以做多张底板图片（如不同材质、颜色），系统会随机调取该底板放到</a:t>
            </a:r>
            <a:endParaRPr lang="en-US" altLang="zh-CN" sz="1200" dirty="0" smtClean="0">
              <a:latin typeface="方正兰亭细黑_GBK" pitchFamily="2" charset="-122"/>
              <a:ea typeface="方正兰亭细黑_GBK" pitchFamily="2" charset="-122"/>
            </a:endParaRPr>
          </a:p>
          <a:p>
            <a:pPr marL="228600" indent="-228600"/>
            <a:r>
              <a:rPr lang="zh-CN" altLang="en-US" sz="1200" dirty="0" smtClean="0">
                <a:latin typeface="方正兰亭细黑_GBK" pitchFamily="2" charset="-122"/>
                <a:ea typeface="方正兰亭细黑_GBK" pitchFamily="2" charset="-122"/>
              </a:rPr>
              <a:t>第三方应用的下方。做这个底板的时候，要考虑到其它图标大小，视觉上要保持一致。</a:t>
            </a:r>
            <a:endParaRPr lang="zh-CN" altLang="en-US" sz="12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08920"/>
            <a:ext cx="4048239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212976"/>
            <a:ext cx="4248472" cy="328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2115" y="4149080"/>
            <a:ext cx="457189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方正兰亭细黑_GBK" pitchFamily="2" charset="-122"/>
                <a:ea typeface="方正兰亭细黑_GBK" pitchFamily="2" charset="-122"/>
              </a:rPr>
              <a:t>2. icon_border.png——</a:t>
            </a:r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图标遮罩。统一罩在第三方图</a:t>
            </a:r>
          </a:p>
          <a:p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标的最上层，可以灵活应用，做出多种效果。比如右图</a:t>
            </a:r>
          </a:p>
          <a:p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中图标上的做旧划痕或者阴影过渡等效果。如果不需要</a:t>
            </a:r>
          </a:p>
          <a:p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用这种叠加效果，则在主题包中将这张图做成完全空白</a:t>
            </a:r>
          </a:p>
          <a:p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透明的。</a:t>
            </a:r>
          </a:p>
          <a:p>
            <a:r>
              <a:rPr lang="en-US" altLang="zh-CN" sz="1400" b="1" dirty="0" smtClean="0">
                <a:solidFill>
                  <a:srgbClr val="FF0000"/>
                </a:solidFill>
                <a:latin typeface="方正兰亭细黑_GBK" pitchFamily="2" charset="-122"/>
                <a:ea typeface="方正兰亭细黑_GBK" pitchFamily="2" charset="-122"/>
              </a:rPr>
              <a:t>3. icon_mask.png——</a:t>
            </a:r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图标蒙版。该图片的图像区域必</a:t>
            </a:r>
          </a:p>
          <a:p>
            <a:r>
              <a:rPr lang="zh-CN" altLang="en-US" sz="1400" dirty="0" smtClean="0">
                <a:latin typeface="方正兰亭细黑_GBK" pitchFamily="2" charset="-122"/>
                <a:ea typeface="方正兰亭细黑_GBK" pitchFamily="2" charset="-122"/>
              </a:rPr>
              <a:t>须为纯黑色，第三方图标只显示黑色图像范围的内容。</a:t>
            </a:r>
            <a:endParaRPr lang="zh-CN" altLang="en-US" sz="14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8024" y="2780928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 smtClean="0">
                <a:latin typeface="方正兰亭准黑_GBK" pitchFamily="2" charset="-122"/>
                <a:ea typeface="方正兰亭准黑_GBK" pitchFamily="2" charset="-122"/>
              </a:rPr>
              <a:t>切图资源</a:t>
            </a:r>
          </a:p>
          <a:p>
            <a:r>
              <a:rPr lang="zh-CN" altLang="en-US" sz="900" b="1" dirty="0" smtClean="0">
                <a:latin typeface="方正兰亭准黑_GBK" pitchFamily="2" charset="-122"/>
                <a:ea typeface="方正兰亭准黑_GBK" pitchFamily="2" charset="-122"/>
              </a:rPr>
              <a:t>尺寸和</a:t>
            </a:r>
            <a:r>
              <a:rPr lang="en-US" altLang="zh-CN" sz="900" b="1" dirty="0" smtClean="0">
                <a:latin typeface="方正兰亭准黑_GBK" pitchFamily="2" charset="-122"/>
                <a:ea typeface="方正兰亭准黑_GBK" pitchFamily="2" charset="-122"/>
              </a:rPr>
              <a:t>launcher</a:t>
            </a:r>
            <a:r>
              <a:rPr lang="zh-CN" altLang="en-US" sz="900" b="1" dirty="0" smtClean="0">
                <a:latin typeface="方正兰亭准黑_GBK" pitchFamily="2" charset="-122"/>
                <a:ea typeface="方正兰亭准黑_GBK" pitchFamily="2" charset="-122"/>
              </a:rPr>
              <a:t>图标尺寸维持统一</a:t>
            </a:r>
            <a:endParaRPr lang="zh-CN" altLang="en-US" sz="900" b="1" dirty="0">
              <a:latin typeface="方正兰亭准黑_GBK" pitchFamily="2" charset="-122"/>
              <a:ea typeface="方正兰亭准黑_GBK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4328" y="292494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latin typeface="方正兰亭准黑_GBK" pitchFamily="2" charset="-122"/>
                <a:ea typeface="方正兰亭准黑_GBK" pitchFamily="2" charset="-122"/>
              </a:rPr>
              <a:t>合成后效果</a:t>
            </a:r>
            <a:endParaRPr lang="zh-CN" altLang="en-US" sz="1000" b="1" dirty="0">
              <a:latin typeface="方正兰亭准黑_GBK" pitchFamily="2" charset="-122"/>
              <a:ea typeface="方正兰亭准黑_GBK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716016" y="2708920"/>
            <a:ext cx="0" cy="381642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锁屏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7728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方正兰亭纤黑_GBK" pitchFamily="2" charset="-122"/>
                <a:ea typeface="方正兰亭纤黑_GBK" pitchFamily="2" charset="-122"/>
              </a:rPr>
              <a:t>解锁方式</a:t>
            </a:r>
            <a:endParaRPr lang="zh-CN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61009"/>
            <a:ext cx="9091613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5661248"/>
            <a:ext cx="485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方正兰亭粗黑_GBK" pitchFamily="2" charset="-122"/>
                <a:ea typeface="方正兰亭粗黑_GBK" pitchFamily="2" charset="-122"/>
              </a:rPr>
              <a:t>注意：杂志锁屏提供多张锁屏壁纸、如不能请做成百变锁屏</a:t>
            </a:r>
            <a:endParaRPr lang="zh-CN" altLang="en-US" sz="1400" dirty="0">
              <a:solidFill>
                <a:srgbClr val="FF0000"/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百变锁屏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95536" y="1772816"/>
            <a:ext cx="74168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方正兰亭粗黑_GBK" pitchFamily="2" charset="-122"/>
                <a:ea typeface="方正兰亭粗黑_GBK" pitchFamily="2" charset="-122"/>
              </a:rPr>
              <a:t>主题包内容</a:t>
            </a:r>
            <a:endParaRPr lang="en-US" altLang="zh-CN" dirty="0" smtClean="0">
              <a:latin typeface="方正兰亭粗黑_GBK" pitchFamily="2" charset="-122"/>
              <a:ea typeface="方正兰亭粗黑_GBK" pitchFamily="2" charset="-122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1. unlock </a:t>
            </a:r>
            <a:r>
              <a:rPr lang="zh-CN" altLang="en-US" dirty="0" smtClean="0">
                <a:latin typeface="+mj-ea"/>
                <a:ea typeface="+mj-ea"/>
              </a:rPr>
              <a:t>内对应壁纸的</a:t>
            </a:r>
            <a:r>
              <a:rPr lang="en-US" altLang="zh-CN" dirty="0" err="1" smtClean="0">
                <a:latin typeface="+mj-ea"/>
                <a:ea typeface="+mj-ea"/>
              </a:rPr>
              <a:t>drawable</a:t>
            </a:r>
            <a:r>
              <a:rPr lang="zh-CN" altLang="en-US" dirty="0" smtClean="0">
                <a:latin typeface="+mj-ea"/>
                <a:ea typeface="+mj-ea"/>
              </a:rPr>
              <a:t>， </a:t>
            </a:r>
            <a:r>
              <a:rPr lang="en-US" altLang="zh-CN" dirty="0" smtClean="0">
                <a:latin typeface="+mj-ea"/>
                <a:ea typeface="+mj-ea"/>
              </a:rPr>
              <a:t>layout </a:t>
            </a:r>
            <a:r>
              <a:rPr lang="zh-CN" altLang="en-US" dirty="0" smtClean="0">
                <a:latin typeface="+mj-ea"/>
                <a:ea typeface="+mj-ea"/>
              </a:rPr>
              <a:t>及</a:t>
            </a:r>
            <a:r>
              <a:rPr lang="en-US" altLang="zh-CN" dirty="0" smtClean="0">
                <a:latin typeface="+mj-ea"/>
                <a:ea typeface="+mj-ea"/>
              </a:rPr>
              <a:t>theme.xml</a:t>
            </a:r>
            <a:r>
              <a:rPr lang="zh-CN" altLang="en-US" dirty="0" smtClean="0">
                <a:latin typeface="+mj-ea"/>
                <a:ea typeface="+mj-ea"/>
              </a:rPr>
              <a:t>说明文件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2. </a:t>
            </a:r>
            <a:r>
              <a:rPr lang="zh-CN" altLang="en-US" dirty="0" smtClean="0">
                <a:latin typeface="+mj-ea"/>
                <a:ea typeface="+mj-ea"/>
              </a:rPr>
              <a:t>百变锁屏实现的布局文件在</a:t>
            </a:r>
            <a:r>
              <a:rPr lang="en-US" altLang="zh-CN" dirty="0" smtClean="0">
                <a:latin typeface="+mj-ea"/>
                <a:ea typeface="+mj-ea"/>
              </a:rPr>
              <a:t>/unlock/layout-</a:t>
            </a:r>
            <a:r>
              <a:rPr lang="en-US" altLang="zh-CN" dirty="0" err="1" smtClean="0">
                <a:latin typeface="+mj-ea"/>
                <a:ea typeface="+mj-ea"/>
              </a:rPr>
              <a:t>hdpi</a:t>
            </a:r>
            <a:r>
              <a:rPr lang="en-US" altLang="zh-CN" dirty="0" smtClean="0">
                <a:latin typeface="+mj-ea"/>
                <a:ea typeface="+mj-ea"/>
              </a:rPr>
              <a:t>/layout.xml</a:t>
            </a:r>
            <a:r>
              <a:rPr lang="zh-CN" altLang="en-US" dirty="0" smtClean="0">
                <a:latin typeface="+mj-ea"/>
                <a:ea typeface="+mj-ea"/>
              </a:rPr>
              <a:t>内定义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3. </a:t>
            </a:r>
            <a:r>
              <a:rPr lang="zh-CN" altLang="en-US" dirty="0" smtClean="0">
                <a:latin typeface="+mj-ea"/>
                <a:ea typeface="+mj-ea"/>
              </a:rPr>
              <a:t>百变锁屏用到的图片位于</a:t>
            </a:r>
            <a:r>
              <a:rPr lang="en-US" altLang="zh-CN" dirty="0" smtClean="0">
                <a:latin typeface="+mj-ea"/>
                <a:ea typeface="+mj-ea"/>
              </a:rPr>
              <a:t>/unlock/</a:t>
            </a:r>
            <a:r>
              <a:rPr lang="en-US" altLang="zh-CN" dirty="0" err="1" smtClean="0">
                <a:latin typeface="+mj-ea"/>
                <a:ea typeface="+mj-ea"/>
              </a:rPr>
              <a:t>drawable-hdpi</a:t>
            </a:r>
            <a:r>
              <a:rPr lang="en-US" altLang="zh-CN" dirty="0" smtClean="0">
                <a:latin typeface="+mj-ea"/>
                <a:ea typeface="+mj-ea"/>
              </a:rPr>
              <a:t>/</a:t>
            </a:r>
            <a:r>
              <a:rPr lang="zh-CN" altLang="en-US" dirty="0" smtClean="0">
                <a:latin typeface="+mj-ea"/>
                <a:ea typeface="+mj-ea"/>
              </a:rPr>
              <a:t>文件夹内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4. theme.xml </a:t>
            </a:r>
            <a:r>
              <a:rPr lang="zh-CN" altLang="en-US" dirty="0" smtClean="0">
                <a:latin typeface="+mj-ea"/>
                <a:ea typeface="+mj-ea"/>
              </a:rPr>
              <a:t>描述百变锁屏的样式</a:t>
            </a:r>
            <a:r>
              <a:rPr lang="en-US" altLang="zh-CN" dirty="0" smtClean="0">
                <a:latin typeface="+mj-ea"/>
                <a:ea typeface="+mj-ea"/>
              </a:rPr>
              <a:t>style</a:t>
            </a:r>
            <a:r>
              <a:rPr lang="zh-CN" altLang="en-US" dirty="0" smtClean="0">
                <a:latin typeface="+mj-ea"/>
                <a:ea typeface="+mj-ea"/>
              </a:rPr>
              <a:t>， 锁屏壁纸 </a:t>
            </a:r>
            <a:r>
              <a:rPr lang="en-US" altLang="zh-CN" dirty="0" smtClean="0">
                <a:latin typeface="+mj-ea"/>
                <a:ea typeface="+mj-ea"/>
              </a:rPr>
              <a:t>wallpaper</a:t>
            </a:r>
            <a:r>
              <a:rPr lang="zh-CN" altLang="en-US" dirty="0" smtClean="0">
                <a:latin typeface="+mj-ea"/>
                <a:ea typeface="+mj-ea"/>
              </a:rPr>
              <a:t>， 及 布局</a:t>
            </a:r>
            <a:r>
              <a:rPr lang="en-US" altLang="zh-CN" dirty="0" smtClean="0">
                <a:latin typeface="+mj-ea"/>
                <a:ea typeface="+mj-ea"/>
              </a:rPr>
              <a:t>layout</a:t>
            </a:r>
            <a:r>
              <a:rPr lang="zh-CN" altLang="en-US" dirty="0" smtClean="0">
                <a:latin typeface="+mj-ea"/>
                <a:ea typeface="+mj-ea"/>
              </a:rPr>
              <a:t>。</a:t>
            </a:r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005064"/>
            <a:ext cx="3676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4333478"/>
            <a:ext cx="8001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224" y="4077072"/>
            <a:ext cx="12477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右箭头 7"/>
          <p:cNvSpPr/>
          <p:nvPr/>
        </p:nvSpPr>
        <p:spPr>
          <a:xfrm>
            <a:off x="6300192" y="4365104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59632" y="4293096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53012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粗黑_GBK" pitchFamily="2" charset="-122"/>
                <a:ea typeface="方正兰亭粗黑_GBK" pitchFamily="2" charset="-122"/>
              </a:rPr>
              <a:t>锁屏教程</a:t>
            </a:r>
            <a:endParaRPr lang="zh-CN" altLang="en-US" dirty="0">
              <a:latin typeface="方正兰亭粗黑_GBK" pitchFamily="2" charset="-122"/>
              <a:ea typeface="方正兰亭粗黑_GBK" pitchFamily="2" charset="-122"/>
            </a:endParaRPr>
          </a:p>
        </p:txBody>
      </p:sp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35696" y="5373216"/>
          <a:ext cx="914400" cy="828675"/>
        </p:xfrm>
        <a:graphic>
          <a:graphicData uri="http://schemas.openxmlformats.org/presentationml/2006/ole">
            <p:oleObj spid="_x0000_s4103" name="演示文稿" showAsIcon="1" r:id="rId6" imgW="914400" imgH="828720" progId="PowerPoint.Show.12">
              <p:embed/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494184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altLang="zh-CN" sz="27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Widget</a:t>
            </a:r>
            <a:r>
              <a:rPr lang="zh-CN" altLang="en-US" dirty="0" smtClean="0">
                <a:latin typeface="方正兰亭准黑_GBK" pitchFamily="2" charset="-122"/>
                <a:ea typeface="方正兰亭准黑_GBK" pitchFamily="2" charset="-122"/>
              </a:rPr>
              <a:t/>
            </a:r>
            <a:br>
              <a:rPr lang="zh-CN" altLang="en-US" dirty="0" smtClean="0">
                <a:latin typeface="方正兰亭准黑_GBK" pitchFamily="2" charset="-122"/>
                <a:ea typeface="方正兰亭准黑_GBK" pitchFamily="2" charset="-122"/>
              </a:rPr>
            </a:b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19168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黑简体" pitchFamily="2" charset="-122"/>
                <a:ea typeface="方正兰亭黑简体" pitchFamily="2" charset="-122"/>
              </a:rPr>
              <a:t>详细制作教程</a:t>
            </a:r>
            <a:endParaRPr lang="zh-CN" altLang="en-US" dirty="0">
              <a:latin typeface="方正兰亭黑简体" pitchFamily="2" charset="-122"/>
              <a:ea typeface="方正兰亭黑简体" pitchFamily="2" charset="-122"/>
            </a:endParaRP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076738" y="2996952"/>
          <a:ext cx="1311686" cy="1188715"/>
        </p:xfrm>
        <a:graphic>
          <a:graphicData uri="http://schemas.openxmlformats.org/presentationml/2006/ole">
            <p:oleObj spid="_x0000_s5127" name="演示文稿" showAsIcon="1" r:id="rId3" imgW="914400" imgH="828720" progId="PowerPoint.Show.12">
              <p:embed/>
            </p:oleObj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63888" y="3011036"/>
          <a:ext cx="1296144" cy="1174631"/>
        </p:xfrm>
        <a:graphic>
          <a:graphicData uri="http://schemas.openxmlformats.org/presentationml/2006/ole">
            <p:oleObj spid="_x0000_s5129" name="演示文稿" showAsIcon="1" r:id="rId4" imgW="914400" imgH="828720" progId="PowerPoint.Show.8">
              <p:embed/>
            </p:oleObj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92080" y="2945780"/>
          <a:ext cx="1368152" cy="1239888"/>
        </p:xfrm>
        <a:graphic>
          <a:graphicData uri="http://schemas.openxmlformats.org/presentationml/2006/ole">
            <p:oleObj spid="_x0000_s5130" name="演示文稿" showAsIcon="1" r:id="rId5" imgW="914400" imgH="828720" progId="PowerPoint.Show.8">
              <p:embed/>
            </p:oleObj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51720" y="2945780"/>
          <a:ext cx="1368152" cy="1239888"/>
        </p:xfrm>
        <a:graphic>
          <a:graphicData uri="http://schemas.openxmlformats.org/presentationml/2006/ole">
            <p:oleObj spid="_x0000_s5131" name="演示文稿" showAsIcon="1" r:id="rId6" imgW="914400" imgH="828720" progId="PowerPoint.Show.8">
              <p:embed/>
            </p:oleObj>
          </a:graphicData>
        </a:graphic>
      </p:graphicFrame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71800" y="5013176"/>
            <a:ext cx="2667816" cy="353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67544" y="508518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黑_GBK" pitchFamily="2" charset="-122"/>
                <a:ea typeface="方正兰亭黑_GBK" pitchFamily="2" charset="-122"/>
              </a:rPr>
              <a:t>主题开发视屏见附件：</a:t>
            </a:r>
            <a:endParaRPr lang="zh-CN" altLang="en-US" dirty="0">
              <a:latin typeface="方正兰亭黑_GBK" pitchFamily="2" charset="-122"/>
              <a:ea typeface="方正兰亭黑_GBK" pitchFamily="2" charset="-122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1521" y="3011038"/>
          <a:ext cx="1296143" cy="1174629"/>
        </p:xfrm>
        <a:graphic>
          <a:graphicData uri="http://schemas.openxmlformats.org/presentationml/2006/ole">
            <p:oleObj spid="_x0000_s5133" name="演示文稿" showAsIcon="1" r:id="rId8" imgW="914400" imgH="828720" progId="PowerPoint.Show.12">
              <p:embed/>
            </p:oleObj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4766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控件（公共资源）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4035921"/>
            <a:ext cx="16383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628800"/>
            <a:ext cx="4461015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4096803"/>
            <a:ext cx="4464496" cy="2572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0" y="1641574"/>
            <a:ext cx="457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控件包括：</a:t>
            </a:r>
          </a:p>
          <a:p>
            <a:r>
              <a:rPr lang="en-US" altLang="zh-CN" dirty="0" smtClean="0"/>
              <a:t>Tab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popup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check box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scroll bar</a:t>
            </a:r>
            <a:r>
              <a:rPr lang="zh-CN" altLang="en-US" dirty="0" smtClean="0"/>
              <a:t>等等公共资源的个性化定制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4211960" y="4077072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0861" tIns="130430" rIns="260861" bIns="130430" rtlCol="0" anchor="ctr"/>
          <a:lstStyle/>
          <a:p>
            <a:pPr>
              <a:defRPr/>
            </a:pPr>
            <a:r>
              <a:rPr lang="en-US" altLang="zh-CN" sz="9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PART 3</a:t>
            </a:r>
          </a:p>
          <a:p>
            <a:pPr>
              <a:defRPr/>
            </a:pPr>
            <a:endParaRPr lang="en-US" altLang="zh-CN" sz="9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342900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检查工作</a:t>
            </a:r>
            <a:endParaRPr lang="en-US" altLang="zh-CN" sz="3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0861" tIns="130430" rIns="260861" bIns="130430" rtlCol="0" anchor="ctr"/>
          <a:lstStyle/>
          <a:p>
            <a:pPr>
              <a:defRPr/>
            </a:pPr>
            <a:endParaRPr lang="en-US" altLang="zh-CN" sz="9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2132856"/>
            <a:ext cx="426033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1</a:t>
            </a:r>
          </a:p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3573017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准备工作</a:t>
            </a:r>
            <a:endParaRPr lang="zh-CN" altLang="en-US" sz="3600" dirty="0">
              <a:solidFill>
                <a:schemeClr val="bg1"/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700808"/>
            <a:ext cx="90701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altLang="zh-CN" dirty="0" smtClean="0">
                <a:latin typeface="方正兰亭纤黑_GBK" pitchFamily="2" charset="-122"/>
                <a:ea typeface="方正兰亭纤黑_GBK" pitchFamily="2" charset="-122"/>
              </a:rPr>
              <a:t>1.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检查主题包是否太大</a:t>
            </a:r>
            <a:endParaRPr lang="en-US" altLang="zh-CN" dirty="0" smtClean="0">
              <a:latin typeface="方正兰亭纤黑_GBK" pitchFamily="2" charset="-122"/>
              <a:ea typeface="方正兰亭纤黑_GBK" pitchFamily="2" charset="-122"/>
            </a:endParaRPr>
          </a:p>
          <a:p>
            <a:pPr marL="514350" indent="-514350"/>
            <a:r>
              <a:rPr lang="en-US" altLang="zh-CN" dirty="0" smtClean="0">
                <a:latin typeface="方正兰亭纤黑_GBK" pitchFamily="2" charset="-122"/>
                <a:ea typeface="方正兰亭纤黑_GBK" pitchFamily="2" charset="-122"/>
              </a:rPr>
              <a:t>     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①、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小主题超过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5M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就要检查一下是否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preview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和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wallpaper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图片太大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方正兰亭纤黑_GBK" pitchFamily="2" charset="-122"/>
              <a:ea typeface="方正兰亭纤黑_GBK" pitchFamily="2" charset="-122"/>
            </a:endParaRPr>
          </a:p>
          <a:p>
            <a:pPr marL="514350" indent="-514350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  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②、检查是否存在多余文件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del_Thumbs.bat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（放在需要打包的文件中双击后删除）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方正兰亭纤黑_GBK" pitchFamily="2" charset="-122"/>
              <a:ea typeface="方正兰亭纤黑_GBK" pitchFamily="2" charset="-122"/>
            </a:endParaRPr>
          </a:p>
          <a:p>
            <a:pPr marL="514350" indent="-514350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  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见附件：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方正兰亭纤黑_GBK" pitchFamily="2" charset="-122"/>
              <a:ea typeface="方正兰亭纤黑_GBK" pitchFamily="2" charset="-122"/>
            </a:endParaRPr>
          </a:p>
          <a:p>
            <a:pPr marL="514350" indent="-514350"/>
            <a:r>
              <a:rPr lang="en-US" altLang="zh-CN" dirty="0" smtClean="0">
                <a:latin typeface="方正兰亭纤黑_GBK" pitchFamily="2" charset="-122"/>
                <a:ea typeface="方正兰亭纤黑_GBK" pitchFamily="2" charset="-122"/>
              </a:rPr>
              <a:t>2.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检查每个主题包文件是否齐全</a:t>
            </a:r>
            <a:endParaRPr lang="en-US" altLang="zh-CN" dirty="0" smtClean="0">
              <a:latin typeface="方正兰亭纤黑_GBK" pitchFamily="2" charset="-122"/>
              <a:ea typeface="方正兰亭纤黑_GBK" pitchFamily="2" charset="-122"/>
            </a:endParaRPr>
          </a:p>
          <a:p>
            <a:pPr marL="514350" indent="-514350"/>
            <a:r>
              <a:rPr lang="en-US" altLang="zh-CN" dirty="0" smtClean="0">
                <a:latin typeface="方正兰亭纤黑_GBK" pitchFamily="2" charset="-122"/>
                <a:ea typeface="方正兰亭纤黑_GBK" pitchFamily="2" charset="-122"/>
              </a:rPr>
              <a:t>3.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检查预览图是否正确</a:t>
            </a:r>
            <a:endParaRPr lang="en-US" altLang="zh-CN" dirty="0" smtClean="0">
              <a:latin typeface="方正兰亭纤黑_GBK" pitchFamily="2" charset="-122"/>
              <a:ea typeface="方正兰亭纤黑_GBK" pitchFamily="2" charset="-122"/>
            </a:endParaRPr>
          </a:p>
          <a:p>
            <a:pPr marL="514350" indent="-514350"/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  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①、预览图中英文是否统一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方正兰亭纤黑_GBK" pitchFamily="2" charset="-122"/>
              <a:ea typeface="方正兰亭纤黑_GBK" pitchFamily="2" charset="-122"/>
            </a:endParaRPr>
          </a:p>
          <a:p>
            <a:pPr marL="514350" indent="-514350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  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②、解锁效果是否正确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方正兰亭纤黑_GBK" pitchFamily="2" charset="-122"/>
              <a:ea typeface="方正兰亭纤黑_GBK" pitchFamily="2" charset="-122"/>
            </a:endParaRPr>
          </a:p>
          <a:p>
            <a:pPr marL="514350" indent="-514350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  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③、信号栏、时间、图标等其他界面是否和实现情况一致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方正兰亭纤黑_GBK" pitchFamily="2" charset="-122"/>
              <a:ea typeface="方正兰亭纤黑_GBK" pitchFamily="2" charset="-122"/>
            </a:endParaRPr>
          </a:p>
          <a:p>
            <a:pPr marL="514350" indent="-514350"/>
            <a:r>
              <a:rPr lang="en-US" altLang="zh-CN" dirty="0" smtClean="0">
                <a:latin typeface="方正兰亭纤黑_GBK" pitchFamily="2" charset="-122"/>
                <a:ea typeface="方正兰亭纤黑_GBK" pitchFamily="2" charset="-122"/>
              </a:rPr>
              <a:t>4.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检查主题包的名称和作者是否正确</a:t>
            </a:r>
            <a:endParaRPr lang="en-US" altLang="zh-CN" dirty="0" smtClean="0">
              <a:latin typeface="方正兰亭纤黑_GBK" pitchFamily="2" charset="-122"/>
              <a:ea typeface="方正兰亭纤黑_GBK" pitchFamily="2" charset="-122"/>
            </a:endParaRPr>
          </a:p>
          <a:p>
            <a:pPr marL="514350" indent="-514350"/>
            <a:r>
              <a:rPr lang="en-US" altLang="zh-CN" dirty="0" smtClean="0">
                <a:latin typeface="方正兰亭纤黑_GBK" pitchFamily="2" charset="-122"/>
                <a:ea typeface="方正兰亭纤黑_GBK" pitchFamily="2" charset="-122"/>
              </a:rPr>
              <a:t>5.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上机检查各个相关页面效果是否正确     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方正兰亭纤黑_GBK" pitchFamily="2" charset="-122"/>
              <a:ea typeface="方正兰亭纤黑_GBK" pitchFamily="2" charset="-122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404664"/>
            <a:ext cx="29546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认真检查主题包效果</a:t>
            </a: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5157192"/>
            <a:ext cx="5905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粗黑_GBK" pitchFamily="2" charset="-122"/>
                <a:ea typeface="方正兰亭粗黑_GBK" pitchFamily="2" charset="-122"/>
              </a:rPr>
              <a:t>打包方式：</a:t>
            </a:r>
            <a:endParaRPr lang="en-US" altLang="zh-CN" dirty="0" smtClean="0">
              <a:latin typeface="方正兰亭粗黑_GBK" pitchFamily="2" charset="-122"/>
              <a:ea typeface="方正兰亭粗黑_GBK" pitchFamily="2" charset="-122"/>
            </a:endParaRPr>
          </a:p>
          <a:p>
            <a:r>
              <a:rPr lang="zh-CN" altLang="en-US" dirty="0" smtClean="0"/>
              <a:t>资源都是通过全选直接</a:t>
            </a:r>
            <a:r>
              <a:rPr lang="en-US" altLang="zh-CN" dirty="0" smtClean="0"/>
              <a:t>zip</a:t>
            </a:r>
            <a:r>
              <a:rPr lang="zh-CN" altLang="en-US" dirty="0" smtClean="0"/>
              <a:t>打包，再去掉后缀。</a:t>
            </a:r>
            <a:endParaRPr lang="en-US" altLang="zh-CN" dirty="0" smtClean="0"/>
          </a:p>
          <a:p>
            <a:r>
              <a:rPr lang="zh-CN" altLang="en-US" dirty="0" smtClean="0"/>
              <a:t>整个主题包打包需加后缀：</a:t>
            </a:r>
            <a:r>
              <a:rPr lang="en-US" altLang="zh-CN" dirty="0" err="1" smtClean="0"/>
              <a:t>hwt</a:t>
            </a:r>
            <a:r>
              <a:rPr lang="zh-CN" altLang="en-US" dirty="0" smtClean="0"/>
              <a:t>，不能用中文命名主题包</a:t>
            </a:r>
          </a:p>
          <a:p>
            <a:endParaRPr lang="zh-CN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2564904"/>
            <a:ext cx="10396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3140968"/>
            <a:ext cx="18669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3717032"/>
            <a:ext cx="161925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右箭头 7"/>
          <p:cNvSpPr/>
          <p:nvPr/>
        </p:nvSpPr>
        <p:spPr>
          <a:xfrm rot="5400000">
            <a:off x="7308304" y="3429000"/>
            <a:ext cx="360040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8224" y="4149080"/>
            <a:ext cx="1890911" cy="162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右箭头 10"/>
          <p:cNvSpPr/>
          <p:nvPr/>
        </p:nvSpPr>
        <p:spPr>
          <a:xfrm rot="5400000">
            <a:off x="7308304" y="2924944"/>
            <a:ext cx="360040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7308304" y="4077072"/>
            <a:ext cx="360040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4248" y="6021288"/>
            <a:ext cx="12001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右箭头 13"/>
          <p:cNvSpPr/>
          <p:nvPr/>
        </p:nvSpPr>
        <p:spPr>
          <a:xfrm rot="5400000">
            <a:off x="7308304" y="5733256"/>
            <a:ext cx="360040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24128" y="60015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方正兰亭黑_GBK" pitchFamily="2" charset="-122"/>
                <a:ea typeface="方正兰亭黑_GBK" pitchFamily="2" charset="-122"/>
              </a:rPr>
              <a:t>最终主题包：</a:t>
            </a:r>
            <a:endParaRPr lang="zh-CN" altLang="en-US" sz="1400" b="1" dirty="0">
              <a:latin typeface="方正兰亭黑_GBK" pitchFamily="2" charset="-122"/>
              <a:ea typeface="方正兰亭黑_GBK" pitchFamily="2" charset="-122"/>
            </a:endParaRPr>
          </a:p>
        </p:txBody>
      </p:sp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03648" y="2564904"/>
            <a:ext cx="13049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0861" tIns="130430" rIns="260861" bIns="130430" rtlCol="0" anchor="ctr"/>
          <a:lstStyle/>
          <a:p>
            <a:pPr>
              <a:defRPr/>
            </a:pPr>
            <a:r>
              <a:rPr lang="en-US" altLang="zh-CN" sz="6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6000" dirty="0" smtClean="0">
              <a:solidFill>
                <a:schemeClr val="bg1"/>
              </a:solidFill>
              <a:latin typeface="方正兰亭纤黑_GBK" pitchFamily="2" charset="-122"/>
              <a:ea typeface="方正兰亭纤黑_GBK" pitchFamily="2" charset="-122"/>
            </a:endParaRPr>
          </a:p>
          <a:p>
            <a:pPr>
              <a:defRPr/>
            </a:pPr>
            <a:endParaRPr lang="en-US" altLang="zh-CN" sz="9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9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784" y="2780928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THANK YOU</a:t>
            </a:r>
            <a:endParaRPr lang="zh-CN" altLang="en-US" sz="4000" dirty="0">
              <a:latin typeface="方正兰亭粗黑_GBK" pitchFamily="2" charset="-122"/>
              <a:ea typeface="方正兰亭粗黑_GBK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latin typeface="方正兰亭准黑_GBK" pitchFamily="2" charset="-122"/>
                <a:ea typeface="方正兰亭准黑_GBK" pitchFamily="2" charset="-122"/>
              </a:rPr>
              <a:t>检查配置你的电脑</a:t>
            </a:r>
            <a:endParaRPr lang="zh-CN" altLang="en-US" sz="2400" dirty="0">
              <a:latin typeface="方正兰亭准黑_GBK" pitchFamily="2" charset="-122"/>
              <a:ea typeface="方正兰亭准黑_GBK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7728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方正兰亭纤黑_GBK" pitchFamily="2" charset="-122"/>
                <a:ea typeface="方正兰亭纤黑_GBK" pitchFamily="2" charset="-122"/>
              </a:rPr>
              <a:t>必备软件</a:t>
            </a: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204864"/>
            <a:ext cx="8061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>
                <a:latin typeface="方正兰亭纤黑_GBK" pitchFamily="2" charset="-122"/>
                <a:ea typeface="方正兰亭纤黑_GBK" pitchFamily="2" charset="-122"/>
              </a:rPr>
              <a:t>Photoshop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、</a:t>
            </a:r>
            <a:r>
              <a:rPr lang="en-US" altLang="zh-CN" dirty="0" smtClean="0">
                <a:latin typeface="方正兰亭纤黑_GBK" pitchFamily="2" charset="-122"/>
                <a:ea typeface="方正兰亭纤黑_GBK" pitchFamily="2" charset="-122"/>
              </a:rPr>
              <a:t> Illustrator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、</a:t>
            </a:r>
            <a:r>
              <a:rPr lang="en-US" altLang="zh-CN" dirty="0" err="1" smtClean="0">
                <a:latin typeface="方正兰亭纤黑_GBK" pitchFamily="2" charset="-122"/>
                <a:ea typeface="方正兰亭纤黑_GBK" pitchFamily="2" charset="-122"/>
              </a:rPr>
              <a:t>dreamweaver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、</a:t>
            </a:r>
            <a:r>
              <a:rPr lang="en-US" altLang="zh-CN" dirty="0" err="1" smtClean="0">
                <a:latin typeface="方正兰亭纤黑_GBK" pitchFamily="2" charset="-122"/>
                <a:ea typeface="方正兰亭纤黑_GBK" pitchFamily="2" charset="-122"/>
              </a:rPr>
              <a:t>ACDsee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图片查看器（快速查</a:t>
            </a:r>
            <a:endParaRPr lang="en-US" altLang="zh-CN" dirty="0" smtClean="0">
              <a:latin typeface="方正兰亭纤黑_GBK" pitchFamily="2" charset="-122"/>
              <a:ea typeface="方正兰亭纤黑_GBK" pitchFamily="2" charset="-122"/>
            </a:endParaRPr>
          </a:p>
          <a:p>
            <a:pPr marL="342900" indent="-342900"/>
            <a:r>
              <a:rPr lang="en-US" altLang="zh-CN" dirty="0" smtClean="0">
                <a:latin typeface="方正兰亭纤黑_GBK" pitchFamily="2" charset="-122"/>
                <a:ea typeface="方正兰亭纤黑_GBK" pitchFamily="2" charset="-122"/>
              </a:rPr>
              <a:t>      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看</a:t>
            </a:r>
            <a:r>
              <a:rPr lang="en-US" altLang="zh-CN" dirty="0" err="1" smtClean="0">
                <a:latin typeface="方正兰亭纤黑_GBK" pitchFamily="2" charset="-122"/>
                <a:ea typeface="方正兰亭纤黑_GBK" pitchFamily="2" charset="-122"/>
              </a:rPr>
              <a:t>psd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格式文件）</a:t>
            </a:r>
            <a:endParaRPr lang="en-US" altLang="zh-CN" dirty="0" smtClean="0">
              <a:latin typeface="方正兰亭纤黑_GBK" pitchFamily="2" charset="-122"/>
              <a:ea typeface="方正兰亭纤黑_GBK" pitchFamily="2" charset="-122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755576" y="3068961"/>
            <a:ext cx="3096344" cy="936104"/>
            <a:chOff x="2088382" y="4024609"/>
            <a:chExt cx="4320480" cy="1052365"/>
          </a:xfrm>
        </p:grpSpPr>
        <p:pic>
          <p:nvPicPr>
            <p:cNvPr id="7" name="Picture 2" descr="c:\users\H00195~1\appdata\roaming\360se6\USERDA~1\Temp\03331562.png"/>
            <p:cNvPicPr>
              <a:picLocks noChangeAspect="1" noChangeArrowheads="1"/>
            </p:cNvPicPr>
            <p:nvPr/>
          </p:nvPicPr>
          <p:blipFill>
            <a:blip r:embed="rId3" cstate="print"/>
            <a:srcRect t="74186" r="81100"/>
            <a:stretch>
              <a:fillRect/>
            </a:stretch>
          </p:blipFill>
          <p:spPr bwMode="auto">
            <a:xfrm>
              <a:off x="2088382" y="4024609"/>
              <a:ext cx="1152128" cy="1052365"/>
            </a:xfrm>
            <a:prstGeom prst="rect">
              <a:avLst/>
            </a:prstGeom>
            <a:noFill/>
          </p:spPr>
        </p:pic>
        <p:pic>
          <p:nvPicPr>
            <p:cNvPr id="8" name="Picture 2" descr="c:\users\H00195~1\appdata\roaming\360se6\USERDA~1\Temp\03331562.png"/>
            <p:cNvPicPr>
              <a:picLocks noChangeAspect="1" noChangeArrowheads="1"/>
            </p:cNvPicPr>
            <p:nvPr/>
          </p:nvPicPr>
          <p:blipFill>
            <a:blip r:embed="rId3" cstate="print"/>
            <a:srcRect l="19943" t="51018" r="62338" b="26020"/>
            <a:stretch>
              <a:fillRect/>
            </a:stretch>
          </p:blipFill>
          <p:spPr bwMode="auto">
            <a:xfrm>
              <a:off x="3168502" y="4096617"/>
              <a:ext cx="1080120" cy="936104"/>
            </a:xfrm>
            <a:prstGeom prst="rect">
              <a:avLst/>
            </a:prstGeom>
            <a:noFill/>
          </p:spPr>
        </p:pic>
        <p:pic>
          <p:nvPicPr>
            <p:cNvPr id="9" name="Picture 2" descr="c:\users\H00195~1\appdata\roaming\360se6\USERDA~1\Temp\03331562.png"/>
            <p:cNvPicPr>
              <a:picLocks noChangeAspect="1" noChangeArrowheads="1"/>
            </p:cNvPicPr>
            <p:nvPr/>
          </p:nvPicPr>
          <p:blipFill>
            <a:blip r:embed="rId3" cstate="print"/>
            <a:srcRect l="80324" b="78804"/>
            <a:stretch>
              <a:fillRect/>
            </a:stretch>
          </p:blipFill>
          <p:spPr bwMode="auto">
            <a:xfrm>
              <a:off x="4248622" y="4096617"/>
              <a:ext cx="1199456" cy="864096"/>
            </a:xfrm>
            <a:prstGeom prst="rect">
              <a:avLst/>
            </a:prstGeom>
            <a:noFill/>
          </p:spPr>
        </p:pic>
        <p:pic>
          <p:nvPicPr>
            <p:cNvPr id="10" name="Picture 4" descr="c:\users\H00195~1\appdata\roaming\360se6\USERDA~1\Temp\110424~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16774" y="4068862"/>
              <a:ext cx="792088" cy="792088"/>
            </a:xfrm>
            <a:prstGeom prst="rect">
              <a:avLst/>
            </a:prstGeom>
            <a:noFill/>
          </p:spPr>
        </p:pic>
      </p:grpSp>
      <p:sp>
        <p:nvSpPr>
          <p:cNvPr id="11" name="TextBox 10"/>
          <p:cNvSpPr txBox="1"/>
          <p:nvPr/>
        </p:nvSpPr>
        <p:spPr>
          <a:xfrm>
            <a:off x="467544" y="42210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方正兰亭纤黑_GBK" pitchFamily="2" charset="-122"/>
                <a:ea typeface="方正兰亭纤黑_GBK" pitchFamily="2" charset="-122"/>
              </a:rPr>
              <a:t>电脑设置</a:t>
            </a:r>
          </a:p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4725144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方正兰亭纤黑_GBK" pitchFamily="2" charset="-122"/>
                <a:ea typeface="方正兰亭纤黑_GBK" pitchFamily="2" charset="-122"/>
              </a:rPr>
              <a:t>1.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点</a:t>
            </a:r>
            <a:r>
              <a:rPr lang="en-US" altLang="zh-CN" dirty="0" smtClean="0">
                <a:latin typeface="方正兰亭纤黑_GBK" pitchFamily="2" charset="-122"/>
                <a:ea typeface="方正兰亭纤黑_GBK" pitchFamily="2" charset="-122"/>
              </a:rPr>
              <a:t>9</a:t>
            </a:r>
            <a:r>
              <a:rPr lang="zh-CN" altLang="en-US" dirty="0" smtClean="0">
                <a:latin typeface="方正兰亭纤黑_GBK" pitchFamily="2" charset="-122"/>
                <a:ea typeface="方正兰亭纤黑_GBK" pitchFamily="2" charset="-122"/>
              </a:rPr>
              <a:t>图片编辑器</a:t>
            </a:r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347864" y="4077072"/>
          <a:ext cx="1656184" cy="1500917"/>
        </p:xfrm>
        <a:graphic>
          <a:graphicData uri="http://schemas.openxmlformats.org/presentationml/2006/ole">
            <p:oleObj spid="_x0000_s19458" name="文档" showAsIcon="1" r:id="rId5" imgW="914400" imgH="828720" progId="Word.Document.12">
              <p:embed/>
            </p:oleObj>
          </a:graphicData>
        </a:graphic>
      </p:graphicFrame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60625" y="5345457"/>
            <a:ext cx="4295751" cy="4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5445224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>
                <a:latin typeface="方正兰亭黑_GBK" pitchFamily="2" charset="-122"/>
                <a:ea typeface="方正兰亭黑_GBK" pitchFamily="2" charset="-122"/>
              </a:rPr>
              <a:t>点</a:t>
            </a:r>
            <a:r>
              <a:rPr lang="en-US" altLang="zh-CN" dirty="0" smtClean="0">
                <a:latin typeface="方正兰亭黑_GBK" pitchFamily="2" charset="-122"/>
                <a:ea typeface="方正兰亭黑_GBK" pitchFamily="2" charset="-122"/>
              </a:rPr>
              <a:t>9</a:t>
            </a:r>
            <a:r>
              <a:rPr lang="zh-CN" altLang="en-US" dirty="0" smtClean="0">
                <a:latin typeface="方正兰亭黑_GBK" pitchFamily="2" charset="-122"/>
                <a:ea typeface="方正兰亭黑_GBK" pitchFamily="2" charset="-122"/>
              </a:rPr>
              <a:t>切图制作方法见附件：</a:t>
            </a:r>
            <a:endParaRPr lang="zh-CN" altLang="en-US" dirty="0">
              <a:latin typeface="方正兰亭黑_GBK" pitchFamily="2" charset="-122"/>
              <a:ea typeface="方正兰亭黑_GBK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18002" y="3244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准备工作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0861" tIns="130430" rIns="260861" bIns="130430" rtlCol="0" anchor="ctr"/>
          <a:lstStyle/>
          <a:p>
            <a:pPr>
              <a:defRPr/>
            </a:pPr>
            <a:endParaRPr lang="en-US" altLang="zh-CN" sz="9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1760" y="1484784"/>
            <a:ext cx="426033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2</a:t>
            </a:r>
          </a:p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08156" y="2924944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制作工作</a:t>
            </a:r>
            <a:endParaRPr lang="en-US" altLang="zh-CN" sz="3600" dirty="0" smtClean="0">
              <a:solidFill>
                <a:schemeClr val="bg1"/>
              </a:solidFill>
              <a:latin typeface="方正兰亭粗黑_GBK" pitchFamily="2" charset="-122"/>
              <a:ea typeface="方正兰亭粗黑_GBK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4046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小主题包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844824"/>
            <a:ext cx="9112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小主题包括：</a:t>
            </a:r>
            <a:r>
              <a:rPr lang="en-US" altLang="zh-CN" dirty="0" smtClean="0"/>
              <a:t>unlock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icon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launcher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wallpaper</a:t>
            </a:r>
            <a:r>
              <a:rPr lang="zh-CN" altLang="en-US" dirty="0" smtClean="0"/>
              <a:t>、</a:t>
            </a:r>
          </a:p>
          <a:p>
            <a:r>
              <a:rPr lang="en-US" altLang="zh-CN" dirty="0" smtClean="0"/>
              <a:t>widget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weather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4x1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4x2</a:t>
            </a:r>
            <a:r>
              <a:rPr lang="zh-CN" altLang="en-US" dirty="0" smtClean="0"/>
              <a:t>单天气和双天气、</a:t>
            </a:r>
            <a:r>
              <a:rPr lang="en-US" altLang="zh-CN" dirty="0" smtClean="0"/>
              <a:t>calendar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gallery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mediacenter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39552" y="2780928"/>
            <a:ext cx="4267023" cy="2376264"/>
            <a:chOff x="755576" y="2780928"/>
            <a:chExt cx="6594492" cy="3672409"/>
          </a:xfrm>
        </p:grpSpPr>
        <p:pic>
          <p:nvPicPr>
            <p:cNvPr id="1026" name="Picture 2" descr="F:\曾玉果\外部开发者学习材料 周杰\EMUI3.0外部开发者学习材料\3.0大主题制作模板\preview\cover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576" y="2780928"/>
              <a:ext cx="2052489" cy="3648869"/>
            </a:xfrm>
            <a:prstGeom prst="rect">
              <a:avLst/>
            </a:prstGeom>
            <a:noFill/>
          </p:spPr>
        </p:pic>
        <p:pic>
          <p:nvPicPr>
            <p:cNvPr id="1027" name="Picture 3" descr="F:\曾玉果\外部开发者学习材料 周杰\EMUI3.0外部开发者学习材料\3.0大主题制作模板\preview\preview_widget_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87824" y="2780929"/>
              <a:ext cx="2016224" cy="3672408"/>
            </a:xfrm>
            <a:prstGeom prst="rect">
              <a:avLst/>
            </a:prstGeom>
            <a:noFill/>
          </p:spPr>
        </p:pic>
        <p:pic>
          <p:nvPicPr>
            <p:cNvPr id="1028" name="Picture 4" descr="F:\曾玉果\外部开发者学习材料 周杰\EMUI3.0外部开发者学习材料\3.0大主题制作模板\preview\preview_icons_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20073" y="2780928"/>
              <a:ext cx="2129995" cy="3672407"/>
            </a:xfrm>
            <a:prstGeom prst="rect">
              <a:avLst/>
            </a:prstGeom>
            <a:noFill/>
          </p:spPr>
        </p:pic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2708920"/>
            <a:ext cx="24860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422176"/>
            <a:ext cx="8153400" cy="990600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大主题包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11560" y="1556792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方正兰亭粗黑_GBK" pitchFamily="2" charset="-122"/>
                <a:ea typeface="方正兰亭粗黑_GBK" pitchFamily="2" charset="-122"/>
              </a:rPr>
              <a:t>大主题包括：</a:t>
            </a:r>
            <a:r>
              <a:rPr lang="en-US" altLang="zh-CN" dirty="0" smtClean="0"/>
              <a:t>unlock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icon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wallpaper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widget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weather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4x1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4x2</a:t>
            </a:r>
            <a:r>
              <a:rPr lang="zh-CN" altLang="en-US" dirty="0" smtClean="0"/>
              <a:t>单天气和双天气</a:t>
            </a:r>
            <a:r>
              <a:rPr lang="en-US" altLang="zh-CN" dirty="0" smtClean="0"/>
              <a:t>calendar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gallery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mediacenter</a:t>
            </a:r>
            <a:r>
              <a:rPr lang="en-US" altLang="zh-CN" dirty="0" smtClean="0"/>
              <a:t>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thememanager</a:t>
            </a:r>
            <a:r>
              <a:rPr lang="en-US" altLang="zh-CN" dirty="0" smtClean="0"/>
              <a:t> </a:t>
            </a:r>
            <a:r>
              <a:rPr lang="zh-CN" altLang="en-US" dirty="0" smtClean="0"/>
              <a:t>、 三大通讯模块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phone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message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contact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setting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systemui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notification</a:t>
            </a:r>
            <a:r>
              <a:rPr lang="zh-CN" altLang="en-US" dirty="0" smtClean="0"/>
              <a:t>、应用控件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395536" y="2924944"/>
            <a:ext cx="6408712" cy="3384376"/>
            <a:chOff x="755576" y="2924944"/>
            <a:chExt cx="7344816" cy="3520391"/>
          </a:xfrm>
        </p:grpSpPr>
        <p:grpSp>
          <p:nvGrpSpPr>
            <p:cNvPr id="5" name="组合 4"/>
            <p:cNvGrpSpPr/>
            <p:nvPr/>
          </p:nvGrpSpPr>
          <p:grpSpPr>
            <a:xfrm>
              <a:off x="755576" y="2924944"/>
              <a:ext cx="3024336" cy="1728192"/>
              <a:chOff x="755576" y="2780928"/>
              <a:chExt cx="6594492" cy="3672409"/>
            </a:xfrm>
          </p:grpSpPr>
          <p:pic>
            <p:nvPicPr>
              <p:cNvPr id="6" name="Picture 2" descr="F:\曾玉果\外部开发者学习材料 周杰\EMUI3.0外部开发者学习材料\3.0大主题制作模板\preview\cover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55576" y="2780928"/>
                <a:ext cx="2052489" cy="3648869"/>
              </a:xfrm>
              <a:prstGeom prst="rect">
                <a:avLst/>
              </a:prstGeom>
              <a:noFill/>
            </p:spPr>
          </p:pic>
          <p:pic>
            <p:nvPicPr>
              <p:cNvPr id="7" name="Picture 3" descr="F:\曾玉果\外部开发者学习材料 周杰\EMUI3.0外部开发者学习材料\3.0大主题制作模板\preview\preview_widget_0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87824" y="2780929"/>
                <a:ext cx="2016224" cy="3672408"/>
              </a:xfrm>
              <a:prstGeom prst="rect">
                <a:avLst/>
              </a:prstGeom>
              <a:noFill/>
            </p:spPr>
          </p:pic>
          <p:pic>
            <p:nvPicPr>
              <p:cNvPr id="8" name="Picture 4" descr="F:\曾玉果\外部开发者学习材料 周杰\EMUI3.0外部开发者学习材料\3.0大主题制作模板\preview\preview_icons_0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220073" y="2780928"/>
                <a:ext cx="2129995" cy="3672407"/>
              </a:xfrm>
              <a:prstGeom prst="rect">
                <a:avLst/>
              </a:prstGeom>
              <a:noFill/>
            </p:spPr>
          </p:pic>
        </p:grpSp>
        <p:pic>
          <p:nvPicPr>
            <p:cNvPr id="2050" name="Picture 2" descr="F:\曾玉果\外部开发者学习材料 周杰\EMUI3.0外部开发者学习材料\3.0大主题制作模板\preview\preview_systemui_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68045" y="2924944"/>
              <a:ext cx="972107" cy="1728192"/>
            </a:xfrm>
            <a:prstGeom prst="rect">
              <a:avLst/>
            </a:prstGeom>
            <a:noFill/>
          </p:spPr>
        </p:pic>
        <p:pic>
          <p:nvPicPr>
            <p:cNvPr id="2051" name="Picture 3" descr="F:\曾玉果\外部开发者学习材料 周杰\EMUI3.0外部开发者学习材料\3.0大主题制作模板\preview\preview_contacts_0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71800" y="4725145"/>
              <a:ext cx="1008112" cy="1656184"/>
            </a:xfrm>
            <a:prstGeom prst="rect">
              <a:avLst/>
            </a:prstGeom>
            <a:noFill/>
          </p:spPr>
        </p:pic>
        <p:pic>
          <p:nvPicPr>
            <p:cNvPr id="2052" name="Picture 4" descr="F:\曾玉果\外部开发者学习材料 周杰\EMUI3.0外部开发者学习材料\3.0大主题制作模板\preview\preview_contacts_1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763688" y="4725144"/>
              <a:ext cx="936104" cy="1664184"/>
            </a:xfrm>
            <a:prstGeom prst="rect">
              <a:avLst/>
            </a:prstGeom>
            <a:noFill/>
          </p:spPr>
        </p:pic>
        <p:pic>
          <p:nvPicPr>
            <p:cNvPr id="2053" name="Picture 5" descr="F:\曾玉果\外部开发者学习材料 周杰\EMUI3.0外部开发者学习材料\3.0大主题制作模板\preview\preview_launcher_0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48164" y="2924944"/>
              <a:ext cx="972108" cy="1728192"/>
            </a:xfrm>
            <a:prstGeom prst="rect">
              <a:avLst/>
            </a:prstGeom>
            <a:noFill/>
          </p:spPr>
        </p:pic>
        <p:pic>
          <p:nvPicPr>
            <p:cNvPr id="2054" name="Picture 6" descr="F:\曾玉果\外部开发者学习材料 周杰\EMUI3.0外部开发者学习材料\3.0大主题制作模板\preview\preview_mms_0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55576" y="4725144"/>
              <a:ext cx="936104" cy="1664186"/>
            </a:xfrm>
            <a:prstGeom prst="rect">
              <a:avLst/>
            </a:prstGeom>
            <a:noFill/>
          </p:spPr>
        </p:pic>
        <p:pic>
          <p:nvPicPr>
            <p:cNvPr id="2055" name="Picture 7" descr="F:\曾玉果\外部开发者学习材料 周杰\EMUI3.0外部开发者学习材料\3.0大主题制作模板\preview\preview_settings_0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128284" y="2924944"/>
              <a:ext cx="972108" cy="1728191"/>
            </a:xfrm>
            <a:prstGeom prst="rect">
              <a:avLst/>
            </a:prstGeom>
            <a:noFill/>
          </p:spPr>
        </p:pic>
        <p:pic>
          <p:nvPicPr>
            <p:cNvPr id="2056" name="Picture 8" descr="F:\曾玉果\外部开发者学习材料 周杰\EMUI3.0外部开发者学习材料\3.0大主题制作模板\preview\preview_systemanager_0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972545" y="4725144"/>
              <a:ext cx="967607" cy="1720191"/>
            </a:xfrm>
            <a:prstGeom prst="rect">
              <a:avLst/>
            </a:prstGeom>
            <a:noFill/>
          </p:spPr>
        </p:pic>
        <p:pic>
          <p:nvPicPr>
            <p:cNvPr id="2057" name="Picture 9" descr="F:\曾玉果\外部开发者学习材料 周杰\EMUI3.0外部开发者学习材料\3.0大主题制作模板\preview\preview_systemanager_1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923928" y="4725144"/>
              <a:ext cx="936104" cy="1664185"/>
            </a:xfrm>
            <a:prstGeom prst="rect">
              <a:avLst/>
            </a:prstGeom>
            <a:noFill/>
          </p:spPr>
        </p:pic>
        <p:pic>
          <p:nvPicPr>
            <p:cNvPr id="2058" name="Picture 10" descr="F:\曾玉果\外部开发者学习材料 周杰\EMUI3.0外部开发者学习材料\3.0大主题制作模板\preview\preview_systemui_0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887925" y="2924945"/>
              <a:ext cx="972107" cy="1728191"/>
            </a:xfrm>
            <a:prstGeom prst="rect">
              <a:avLst/>
            </a:prstGeom>
            <a:noFill/>
          </p:spPr>
        </p:pic>
      </p:grp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04248" y="2878410"/>
            <a:ext cx="2132487" cy="321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主题文件描述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——decripion.xml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方正兰亭准黑_GBK" pitchFamily="2" charset="-122"/>
              <a:ea typeface="方正兰亭准黑_GBK" pitchFamily="2" charset="-122"/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700808"/>
            <a:ext cx="4536504" cy="3325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2267744" y="220486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箭头连接符 15"/>
          <p:cNvCxnSpPr>
            <a:stCxn id="8" idx="2"/>
          </p:cNvCxnSpPr>
          <p:nvPr/>
        </p:nvCxnSpPr>
        <p:spPr>
          <a:xfrm flipH="1">
            <a:off x="1547664" y="2276872"/>
            <a:ext cx="72008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9552" y="2132856"/>
            <a:ext cx="13316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方正兰亭黑简体" pitchFamily="2" charset="-122"/>
                <a:ea typeface="方正兰亭黑简体" pitchFamily="2" charset="-122"/>
              </a:rPr>
              <a:t>主题英文名</a:t>
            </a:r>
            <a:endParaRPr lang="en-US" altLang="zh-CN" sz="1400" dirty="0" smtClean="0">
              <a:solidFill>
                <a:srgbClr val="C0000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r>
              <a:rPr lang="zh-CN" altLang="en-US" sz="1400" dirty="0" smtClean="0">
                <a:solidFill>
                  <a:srgbClr val="C00000"/>
                </a:solidFill>
                <a:latin typeface="方正兰亭黑简体" pitchFamily="2" charset="-122"/>
                <a:ea typeface="方正兰亭黑简体" pitchFamily="2" charset="-122"/>
              </a:rPr>
              <a:t>主题中文名</a:t>
            </a:r>
            <a:endParaRPr lang="en-US" altLang="zh-CN" sz="1400" dirty="0" smtClean="0">
              <a:solidFill>
                <a:srgbClr val="C0000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r>
              <a:rPr lang="zh-CN" altLang="en-US" sz="1400" dirty="0" smtClean="0">
                <a:solidFill>
                  <a:srgbClr val="C00000"/>
                </a:solidFill>
                <a:latin typeface="方正兰亭黑简体" pitchFamily="2" charset="-122"/>
                <a:ea typeface="方正兰亭黑简体" pitchFamily="2" charset="-122"/>
              </a:rPr>
              <a:t>主题制作者</a:t>
            </a:r>
            <a:endParaRPr lang="en-US" altLang="zh-CN" sz="1400" dirty="0" smtClean="0">
              <a:solidFill>
                <a:srgbClr val="C0000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r>
              <a:rPr lang="zh-CN" altLang="en-US" sz="1400" dirty="0" smtClean="0">
                <a:solidFill>
                  <a:srgbClr val="C00000"/>
                </a:solidFill>
                <a:latin typeface="方正兰亭黑简体" pitchFamily="2" charset="-122"/>
                <a:ea typeface="方正兰亭黑简体" pitchFamily="2" charset="-122"/>
              </a:rPr>
              <a:t>主题设计者</a:t>
            </a:r>
            <a:endParaRPr lang="en-US" altLang="zh-CN" sz="1400" dirty="0" smtClean="0">
              <a:solidFill>
                <a:srgbClr val="C0000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r>
              <a:rPr lang="zh-CN" altLang="en-US" sz="1400" dirty="0" smtClean="0">
                <a:solidFill>
                  <a:srgbClr val="C00000"/>
                </a:solidFill>
                <a:latin typeface="方正兰亭黑简体" pitchFamily="2" charset="-122"/>
                <a:ea typeface="方正兰亭黑简体" pitchFamily="2" charset="-122"/>
              </a:rPr>
              <a:t>主题分辨率</a:t>
            </a:r>
            <a:endParaRPr lang="en-US" altLang="zh-CN" sz="1400" dirty="0" smtClean="0">
              <a:solidFill>
                <a:srgbClr val="C0000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r>
              <a:rPr lang="zh-CN" altLang="en-US" sz="1400" dirty="0" smtClean="0">
                <a:solidFill>
                  <a:srgbClr val="C00000"/>
                </a:solidFill>
                <a:latin typeface="方正兰亭黑简体" pitchFamily="2" charset="-122"/>
                <a:ea typeface="方正兰亭黑简体" pitchFamily="2" charset="-122"/>
              </a:rPr>
              <a:t>主题版本号</a:t>
            </a:r>
            <a:endParaRPr lang="en-US" altLang="zh-CN" sz="1400" dirty="0" smtClean="0">
              <a:solidFill>
                <a:srgbClr val="C0000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r>
              <a:rPr lang="zh-CN" altLang="en-US" sz="1400" dirty="0" smtClean="0">
                <a:solidFill>
                  <a:srgbClr val="C00000"/>
                </a:solidFill>
                <a:latin typeface="方正兰亭黑简体" pitchFamily="2" charset="-122"/>
                <a:ea typeface="方正兰亭黑简体" pitchFamily="2" charset="-122"/>
              </a:rPr>
              <a:t>系统版本号</a:t>
            </a:r>
            <a:endParaRPr lang="en-US" altLang="zh-CN" sz="1400" dirty="0" smtClean="0">
              <a:solidFill>
                <a:srgbClr val="C0000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r>
              <a:rPr lang="zh-CN" altLang="en-US" sz="1400" dirty="0" smtClean="0">
                <a:solidFill>
                  <a:srgbClr val="C00000"/>
                </a:solidFill>
                <a:latin typeface="方正兰亭黑简体" pitchFamily="2" charset="-122"/>
                <a:ea typeface="方正兰亭黑简体" pitchFamily="2" charset="-122"/>
              </a:rPr>
              <a:t>字体英文名</a:t>
            </a:r>
            <a:endParaRPr lang="en-US" altLang="zh-CN" sz="1400" dirty="0" smtClean="0">
              <a:solidFill>
                <a:srgbClr val="C0000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r>
              <a:rPr lang="zh-CN" altLang="en-US" sz="1400" dirty="0" smtClean="0">
                <a:solidFill>
                  <a:srgbClr val="C00000"/>
                </a:solidFill>
                <a:latin typeface="方正兰亭黑简体" pitchFamily="2" charset="-122"/>
                <a:ea typeface="方正兰亭黑简体" pitchFamily="2" charset="-122"/>
              </a:rPr>
              <a:t>字体中文名</a:t>
            </a:r>
            <a:endParaRPr lang="en-US" altLang="zh-CN" sz="1400" dirty="0" smtClean="0">
              <a:solidFill>
                <a:srgbClr val="C0000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方正兰亭黑简体" pitchFamily="2" charset="-122"/>
                <a:ea typeface="方正兰亭黑简体" pitchFamily="2" charset="-122"/>
              </a:rPr>
              <a:t>解</a:t>
            </a:r>
            <a:r>
              <a:rPr lang="zh-CN" altLang="en-US" sz="1400" dirty="0" smtClean="0">
                <a:solidFill>
                  <a:srgbClr val="C00000"/>
                </a:solidFill>
                <a:latin typeface="方正兰亭黑简体" pitchFamily="2" charset="-122"/>
                <a:ea typeface="方正兰亭黑简体" pitchFamily="2" charset="-122"/>
              </a:rPr>
              <a:t>锁阳光动画开关</a:t>
            </a:r>
            <a:endParaRPr lang="en-US" altLang="zh-CN" sz="1400" dirty="0" smtClean="0">
              <a:solidFill>
                <a:srgbClr val="C0000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endParaRPr lang="en-US" altLang="zh-CN" sz="1600" dirty="0" smtClean="0">
              <a:solidFill>
                <a:srgbClr val="C00000"/>
              </a:solidFill>
            </a:endParaRPr>
          </a:p>
          <a:p>
            <a:endParaRPr lang="en-US" altLang="zh-CN" sz="1600" dirty="0"/>
          </a:p>
        </p:txBody>
      </p:sp>
      <p:sp>
        <p:nvSpPr>
          <p:cNvPr id="18" name="椭圆 17"/>
          <p:cNvSpPr/>
          <p:nvPr/>
        </p:nvSpPr>
        <p:spPr>
          <a:xfrm>
            <a:off x="2267744" y="2420888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9" name="直接箭头连接符 18"/>
          <p:cNvCxnSpPr>
            <a:stCxn id="18" idx="2"/>
          </p:cNvCxnSpPr>
          <p:nvPr/>
        </p:nvCxnSpPr>
        <p:spPr>
          <a:xfrm flipH="1">
            <a:off x="1547664" y="2492896"/>
            <a:ext cx="72008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2267744" y="2636912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" name="直接箭头连接符 20"/>
          <p:cNvCxnSpPr>
            <a:stCxn id="20" idx="2"/>
          </p:cNvCxnSpPr>
          <p:nvPr/>
        </p:nvCxnSpPr>
        <p:spPr>
          <a:xfrm flipH="1">
            <a:off x="1547664" y="2708920"/>
            <a:ext cx="72008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267744" y="2852936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直接箭头连接符 22"/>
          <p:cNvCxnSpPr>
            <a:stCxn id="22" idx="2"/>
          </p:cNvCxnSpPr>
          <p:nvPr/>
        </p:nvCxnSpPr>
        <p:spPr>
          <a:xfrm flipH="1">
            <a:off x="1547664" y="2924944"/>
            <a:ext cx="72008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267744" y="3068960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 flipH="1">
            <a:off x="1547664" y="3140968"/>
            <a:ext cx="72008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2267744" y="3284984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7" name="直接箭头连接符 26"/>
          <p:cNvCxnSpPr>
            <a:stCxn id="26" idx="2"/>
          </p:cNvCxnSpPr>
          <p:nvPr/>
        </p:nvCxnSpPr>
        <p:spPr>
          <a:xfrm flipH="1">
            <a:off x="1547664" y="3356992"/>
            <a:ext cx="72008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2267744" y="3501008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/>
          <p:cNvCxnSpPr>
            <a:stCxn id="28" idx="2"/>
          </p:cNvCxnSpPr>
          <p:nvPr/>
        </p:nvCxnSpPr>
        <p:spPr>
          <a:xfrm flipH="1">
            <a:off x="1547664" y="3573016"/>
            <a:ext cx="72008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267744" y="3717032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接箭头连接符 30"/>
          <p:cNvCxnSpPr>
            <a:stCxn id="30" idx="2"/>
          </p:cNvCxnSpPr>
          <p:nvPr/>
        </p:nvCxnSpPr>
        <p:spPr>
          <a:xfrm flipH="1">
            <a:off x="1547664" y="3789040"/>
            <a:ext cx="72008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2267744" y="3933056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3" name="直接箭头连接符 32"/>
          <p:cNvCxnSpPr>
            <a:stCxn id="32" idx="2"/>
          </p:cNvCxnSpPr>
          <p:nvPr/>
        </p:nvCxnSpPr>
        <p:spPr>
          <a:xfrm flipH="1">
            <a:off x="1547664" y="4005064"/>
            <a:ext cx="72008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2267744" y="4221088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5" name="直接箭头连接符 34"/>
          <p:cNvCxnSpPr>
            <a:stCxn id="34" idx="2"/>
          </p:cNvCxnSpPr>
          <p:nvPr/>
        </p:nvCxnSpPr>
        <p:spPr>
          <a:xfrm flipH="1">
            <a:off x="1547664" y="4293096"/>
            <a:ext cx="72008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411760" y="3284984"/>
            <a:ext cx="2808312" cy="21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148064" y="3140968"/>
            <a:ext cx="27911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</a:rPr>
              <a:t>默认版本号为</a:t>
            </a:r>
            <a:r>
              <a:rPr lang="en-US" altLang="zh-CN" sz="1100" dirty="0" smtClean="0">
                <a:solidFill>
                  <a:srgbClr val="FF0000"/>
                </a:solidFill>
              </a:rPr>
              <a:t>2.0.1</a:t>
            </a:r>
            <a:r>
              <a:rPr lang="zh-CN" altLang="en-US" sz="1100" dirty="0" smtClean="0">
                <a:solidFill>
                  <a:srgbClr val="FF0000"/>
                </a:solidFill>
              </a:rPr>
              <a:t>如果主题</a:t>
            </a:r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有版本更新则改成</a:t>
            </a:r>
            <a:r>
              <a:rPr lang="en-US" altLang="zh-CN" sz="1100" dirty="0" smtClean="0">
                <a:solidFill>
                  <a:srgbClr val="FF0000"/>
                </a:solidFill>
              </a:rPr>
              <a:t>2.0.X</a:t>
            </a:r>
            <a:r>
              <a:rPr lang="zh-CN" altLang="en-US" sz="1100" dirty="0" smtClean="0">
                <a:solidFill>
                  <a:srgbClr val="FF0000"/>
                </a:solidFill>
              </a:rPr>
              <a:t>（</a:t>
            </a:r>
            <a:r>
              <a:rPr lang="en-US" altLang="zh-CN" sz="1100" dirty="0" smtClean="0">
                <a:solidFill>
                  <a:srgbClr val="FF0000"/>
                </a:solidFill>
              </a:rPr>
              <a:t>x</a:t>
            </a:r>
            <a:r>
              <a:rPr lang="zh-CN" altLang="en-US" sz="1100" dirty="0" smtClean="0">
                <a:solidFill>
                  <a:srgbClr val="FF0000"/>
                </a:solidFill>
              </a:rPr>
              <a:t>为阿拉伯数字）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7544" y="5301208"/>
            <a:ext cx="684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黑简体" pitchFamily="2" charset="-122"/>
                <a:ea typeface="方正兰亭黑简体" pitchFamily="2" charset="-122"/>
              </a:rPr>
              <a:t>注意：文件编辑修改完成后，另存为时检查文件编码是否为</a:t>
            </a:r>
            <a:r>
              <a:rPr lang="en-US" altLang="zh-CN" dirty="0" smtClean="0">
                <a:solidFill>
                  <a:srgbClr val="FF0000"/>
                </a:solidFill>
              </a:rPr>
              <a:t>UTF-8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4077072"/>
            <a:ext cx="11144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预览图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——preview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1800" dirty="0" smtClean="0">
                <a:latin typeface="方正兰亭粗黑_GBK" pitchFamily="2" charset="-122"/>
                <a:ea typeface="方正兰亭粗黑_GBK" pitchFamily="2" charset="-122"/>
              </a:rPr>
              <a:t>预览图是主题的一个概览，用户通过预览图判断一个主题的大体风格。</a:t>
            </a:r>
          </a:p>
          <a:p>
            <a:pPr>
              <a:buNone/>
            </a:pPr>
            <a:r>
              <a:rPr lang="zh-CN" altLang="en-US" sz="1200" dirty="0" smtClean="0">
                <a:latin typeface="方正兰亭黑简体" pitchFamily="2" charset="-122"/>
                <a:ea typeface="方正兰亭黑简体" pitchFamily="2" charset="-122"/>
              </a:rPr>
              <a:t>        </a:t>
            </a:r>
            <a:r>
              <a:rPr lang="zh-CN" altLang="en-US" sz="1200" dirty="0" smtClean="0">
                <a:solidFill>
                  <a:srgbClr val="00B050"/>
                </a:solidFill>
                <a:latin typeface="方正兰亭黑简体" pitchFamily="2" charset="-122"/>
                <a:ea typeface="方正兰亭黑简体" pitchFamily="2" charset="-122"/>
              </a:rPr>
              <a:t>由于华为手机屏幕尺寸、分辨率等大小不一，一个主题很难满足多个产品规格。所以预览图的制作只需要在</a:t>
            </a:r>
            <a:endParaRPr lang="en-US" altLang="zh-CN" sz="1200" dirty="0" smtClean="0">
              <a:solidFill>
                <a:srgbClr val="00B05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buNone/>
            </a:pPr>
            <a:r>
              <a:rPr lang="zh-CN" altLang="en-US" sz="1200" dirty="0" smtClean="0">
                <a:solidFill>
                  <a:srgbClr val="00B050"/>
                </a:solidFill>
                <a:latin typeface="方正兰亭黑简体" pitchFamily="2" charset="-122"/>
                <a:ea typeface="方正兰亭黑简体" pitchFamily="2" charset="-122"/>
              </a:rPr>
              <a:t>内容保持正确性的基础上，按照一个统一的主题规范来制作就可以了，可以不需要和手机实现的效果完全一致。</a:t>
            </a:r>
            <a:endParaRPr lang="en-US" altLang="zh-CN" sz="1200" dirty="0" smtClean="0">
              <a:solidFill>
                <a:srgbClr val="00B050"/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buNone/>
            </a:pPr>
            <a:r>
              <a:rPr lang="zh-CN" altLang="en-US" sz="1200" dirty="0" smtClean="0">
                <a:latin typeface="方正兰亭黑简体" pitchFamily="2" charset="-122"/>
                <a:ea typeface="方正兰亭黑简体" pitchFamily="2" charset="-122"/>
              </a:rPr>
              <a:t>主题预览图由以下几个模块组成：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主题小图预览（</a:t>
            </a:r>
            <a:r>
              <a:rPr lang="en-US" altLang="zh-CN" sz="1200" b="1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cover.jpg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）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窗口小工具（</a:t>
            </a:r>
            <a:r>
              <a:rPr lang="en-US" altLang="zh-CN" sz="1200" b="1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preview_widget_0.jpg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preview_widget_1.jpg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preview_widget_2.jpg … …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）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解锁（</a:t>
            </a:r>
            <a:r>
              <a:rPr lang="en-US" altLang="zh-CN" sz="1200" b="1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preview_unlock_0.jpg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、 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preview_unlock_1.jpg … …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）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图标（</a:t>
            </a:r>
            <a:r>
              <a:rPr lang="en-US" altLang="zh-CN" sz="1200" b="1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preview_icons_0.jpg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、 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preview_icons_0.jpg … …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）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联系人（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preview_contacts_0.jpg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preview_contacts_1.jpg … …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）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拨号盘（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preview_dialer_0.jpg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、 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preview_dialer_1.jpg … …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）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字体（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preview_fonts_0.jpg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）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桌面编辑（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preview_launcher_0.jpg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、 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preview_launcher_1.jpg … …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）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通知栏（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preview_systemui_0.jpg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、 </a:t>
            </a:r>
            <a:r>
              <a:rPr lang="en-US" altLang="zh-CN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preview_systemui_1.jpg … …</a:t>
            </a:r>
            <a:r>
              <a:rPr lang="zh-CN" altLang="en-US" sz="1200" dirty="0" smtClean="0">
                <a:solidFill>
                  <a:schemeClr val="accent2">
                    <a:lumMod val="75000"/>
                  </a:schemeClr>
                </a:solidFill>
                <a:latin typeface="方正兰亭黑简体" pitchFamily="2" charset="-122"/>
                <a:ea typeface="方正兰亭黑简体" pitchFamily="2" charset="-122"/>
              </a:rPr>
              <a:t>）</a:t>
            </a:r>
            <a:endParaRPr lang="en-US" altLang="zh-CN" sz="1200" dirty="0" smtClean="0">
              <a:solidFill>
                <a:schemeClr val="accent2">
                  <a:lumMod val="75000"/>
                </a:schemeClr>
              </a:solidFill>
              <a:latin typeface="方正兰亭黑简体" pitchFamily="2" charset="-122"/>
              <a:ea typeface="方正兰亭黑简体" pitchFamily="2" charset="-122"/>
            </a:endParaRPr>
          </a:p>
          <a:p>
            <a:pPr>
              <a:buNone/>
            </a:pPr>
            <a:r>
              <a:rPr lang="zh-CN" altLang="en-US" sz="1200" dirty="0" smtClean="0">
                <a:latin typeface="方正兰亭黑简体" pitchFamily="2" charset="-122"/>
                <a:ea typeface="方正兰亭黑简体" pitchFamily="2" charset="-122"/>
              </a:rPr>
              <a:t>预览图可多可少，根据主题需要自己增减。但是一个主题最基本的必须有</a:t>
            </a:r>
            <a:r>
              <a:rPr lang="zh-CN" altLang="en-US" sz="1200" b="1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如上加粗的</a:t>
            </a:r>
            <a:r>
              <a:rPr lang="en-US" altLang="zh-CN" sz="1200" b="1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4</a:t>
            </a:r>
            <a:r>
              <a:rPr lang="zh-CN" altLang="en-US" sz="1200" b="1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张图片</a:t>
            </a:r>
            <a:r>
              <a:rPr lang="zh-CN" altLang="en-US" sz="1200" dirty="0" smtClean="0">
                <a:latin typeface="方正兰亭黑简体" pitchFamily="2" charset="-122"/>
                <a:ea typeface="方正兰亭黑简体" pitchFamily="2" charset="-122"/>
              </a:rPr>
              <a:t>，其他图片如规范中可以通过多个模块命名来展</a:t>
            </a:r>
          </a:p>
          <a:p>
            <a:pPr>
              <a:buNone/>
            </a:pPr>
            <a:r>
              <a:rPr lang="zh-CN" altLang="en-US" sz="1200" dirty="0" smtClean="0">
                <a:latin typeface="方正兰亭黑简体" pitchFamily="2" charset="-122"/>
                <a:ea typeface="方正兰亭黑简体" pitchFamily="2" charset="-122"/>
              </a:rPr>
              <a:t>现，也可以通过一个模块多张图片来展现</a:t>
            </a:r>
            <a:endParaRPr lang="zh-CN" altLang="en-US" sz="1200" dirty="0"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预览图中文规范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699792" y="1844824"/>
            <a:ext cx="5706634" cy="3084596"/>
            <a:chOff x="899592" y="2060848"/>
            <a:chExt cx="6930770" cy="3746276"/>
          </a:xfrm>
        </p:grpSpPr>
        <p:grpSp>
          <p:nvGrpSpPr>
            <p:cNvPr id="8" name="组合 7"/>
            <p:cNvGrpSpPr/>
            <p:nvPr/>
          </p:nvGrpSpPr>
          <p:grpSpPr>
            <a:xfrm>
              <a:off x="1385646" y="2060848"/>
              <a:ext cx="6444716" cy="3746276"/>
              <a:chOff x="1385646" y="2060848"/>
              <a:chExt cx="6444716" cy="3746276"/>
            </a:xfrm>
          </p:grpSpPr>
          <p:pic>
            <p:nvPicPr>
              <p:cNvPr id="2051" name="Picture 3" descr="F:\曾玉果\外部开发者学习材料 周杰\EMUI3.0\EMUI 3.0主题制作培训资料\3.0大主题制作模板\preview\preview_unlock_0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85646" y="2060848"/>
                <a:ext cx="2106234" cy="3744417"/>
              </a:xfrm>
              <a:prstGeom prst="rect">
                <a:avLst/>
              </a:prstGeom>
              <a:noFill/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3563888" y="2060849"/>
                <a:ext cx="4266474" cy="3746275"/>
                <a:chOff x="3563888" y="2060849"/>
                <a:chExt cx="4266474" cy="3746275"/>
              </a:xfrm>
            </p:grpSpPr>
            <p:pic>
              <p:nvPicPr>
                <p:cNvPr id="2050" name="Picture 2" descr="F:\曾玉果\外部开发者学习材料 周杰\EMUI3.0\EMUI 3.0主题制作培训资料\3.0大主题制作模板\preview\preview_widget_0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563888" y="2068850"/>
                  <a:ext cx="2102779" cy="37382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52" name="Picture 4" descr="F:\曾玉果\外部开发者学习材料 周杰\EMUI3.0\EMUI 3.0主题制作培训资料\3.0大主题制作模板\preview\preview_icons_0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724128" y="2060849"/>
                  <a:ext cx="2106234" cy="3744416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9" name="矩形 8"/>
            <p:cNvSpPr/>
            <p:nvPr/>
          </p:nvSpPr>
          <p:spPr>
            <a:xfrm>
              <a:off x="1403648" y="2060848"/>
              <a:ext cx="6408712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03648" y="2276872"/>
              <a:ext cx="6408712" cy="352839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971600" y="2132856"/>
              <a:ext cx="5040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>
              <a:off x="899592" y="5661248"/>
              <a:ext cx="504056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91680" y="1722874"/>
            <a:ext cx="1107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aseline="-25000" dirty="0" smtClean="0">
                <a:solidFill>
                  <a:srgbClr val="C00000"/>
                </a:solidFill>
                <a:latin typeface="方正兰亭粗黑_GBK" pitchFamily="2" charset="-122"/>
                <a:ea typeface="方正兰亭粗黑_GBK" pitchFamily="2" charset="-122"/>
              </a:rPr>
              <a:t>固定内容区域</a:t>
            </a:r>
          </a:p>
          <a:p>
            <a:endParaRPr lang="zh-CN" altLang="en-US" dirty="0">
              <a:solidFill>
                <a:srgbClr val="C00000"/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63804" y="4653136"/>
            <a:ext cx="1107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aseline="-25000" dirty="0" smtClean="0">
                <a:solidFill>
                  <a:srgbClr val="00B050"/>
                </a:solidFill>
                <a:latin typeface="方正兰亭粗黑_GBK" pitchFamily="2" charset="-122"/>
                <a:ea typeface="方正兰亭粗黑_GBK" pitchFamily="2" charset="-122"/>
              </a:rPr>
              <a:t>可变内容区域</a:t>
            </a:r>
          </a:p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91880" y="5085184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unlock</a:t>
            </a:r>
            <a:endParaRPr lang="zh-CN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436096" y="5085184"/>
            <a:ext cx="77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widget</a:t>
            </a:r>
            <a:endParaRPr lang="zh-CN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7308304" y="5085184"/>
            <a:ext cx="77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icons</a:t>
            </a:r>
            <a:endParaRPr lang="zh-CN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79512" y="5445224"/>
            <a:ext cx="4414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注意：</a:t>
            </a:r>
          </a:p>
          <a:p>
            <a:pPr marL="342900" indent="-342900"/>
            <a:r>
              <a:rPr lang="en-US" altLang="zh-CN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1.</a:t>
            </a:r>
            <a:r>
              <a:rPr lang="zh-CN" altLang="en-US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所有预览图的时间信息保持统一（</a:t>
            </a:r>
            <a:r>
              <a:rPr lang="en-US" altLang="zh-CN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08:08</a:t>
            </a:r>
            <a:r>
              <a:rPr lang="zh-CN" altLang="en-US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、</a:t>
            </a:r>
            <a:r>
              <a:rPr lang="en-US" altLang="zh-CN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7</a:t>
            </a:r>
            <a:r>
              <a:rPr lang="zh-CN" altLang="en-US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月</a:t>
            </a:r>
            <a:r>
              <a:rPr lang="en-US" altLang="zh-CN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28</a:t>
            </a:r>
            <a:r>
              <a:rPr lang="zh-CN" altLang="en-US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日、周一）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2. </a:t>
            </a:r>
            <a:r>
              <a:rPr lang="zh-CN" altLang="en-US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规范中内容可变，布局不能变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3. </a:t>
            </a:r>
            <a:r>
              <a:rPr lang="zh-CN" altLang="en-US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中文的</a:t>
            </a:r>
            <a:r>
              <a:rPr lang="en-US" altLang="zh-CN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Widget</a:t>
            </a:r>
            <a:r>
              <a:rPr lang="zh-CN" altLang="en-US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由单天气双天气、音乐、相</a:t>
            </a:r>
            <a:r>
              <a:rPr lang="zh-CN" altLang="en-US" sz="1200" dirty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册</a:t>
            </a:r>
            <a:r>
              <a:rPr lang="zh-CN" altLang="en-US" sz="1200" dirty="0" smtClean="0">
                <a:solidFill>
                  <a:srgbClr val="FF0000"/>
                </a:solidFill>
                <a:latin typeface="方正兰亭黑简体" pitchFamily="2" charset="-122"/>
                <a:ea typeface="方正兰亭黑简体" pitchFamily="2" charset="-122"/>
              </a:rPr>
              <a:t>组成</a:t>
            </a:r>
            <a:endParaRPr lang="zh-CN" altLang="en-US" sz="1200" dirty="0">
              <a:solidFill>
                <a:srgbClr val="FF0000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496</TotalTime>
  <Words>1228</Words>
  <Application>Microsoft Office PowerPoint</Application>
  <PresentationFormat>全屏显示(4:3)</PresentationFormat>
  <Paragraphs>136</Paragraphs>
  <Slides>21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中性</vt:lpstr>
      <vt:lpstr>Microsoft Office Word 文档</vt:lpstr>
      <vt:lpstr>演示文稿</vt:lpstr>
      <vt:lpstr>3.0EMUI主题制作方法介绍</vt:lpstr>
      <vt:lpstr>幻灯片 2</vt:lpstr>
      <vt:lpstr>检查配置你的电脑</vt:lpstr>
      <vt:lpstr>幻灯片 4</vt:lpstr>
      <vt:lpstr>幻灯片 5</vt:lpstr>
      <vt:lpstr>大主题包 </vt:lpstr>
      <vt:lpstr>主题文件描述——decripion.xml</vt:lpstr>
      <vt:lpstr>预览图——preview</vt:lpstr>
      <vt:lpstr>预览图中文规范</vt:lpstr>
      <vt:lpstr>墙纸——wallpaper</vt:lpstr>
      <vt:lpstr>图标——icons</vt:lpstr>
      <vt:lpstr>系统图标</vt:lpstr>
      <vt:lpstr>动态图标</vt:lpstr>
      <vt:lpstr>第三方图标</vt:lpstr>
      <vt:lpstr>锁屏</vt:lpstr>
      <vt:lpstr>百变锁屏</vt:lpstr>
      <vt:lpstr>Widget </vt:lpstr>
      <vt:lpstr>幻灯片 18</vt:lpstr>
      <vt:lpstr>幻灯片 19</vt:lpstr>
      <vt:lpstr>幻灯片 20</vt:lpstr>
      <vt:lpstr>幻灯片 21</vt:lpstr>
    </vt:vector>
  </TitlesOfParts>
  <Company>Huawei Technologies Co.,Ltd.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3.0EMUI主题开发文件描述</dc:title>
  <dc:creator>zwx239791</dc:creator>
  <cp:lastModifiedBy>h00277529</cp:lastModifiedBy>
  <cp:revision>78</cp:revision>
  <dcterms:created xsi:type="dcterms:W3CDTF">2014-12-25T01:18:32Z</dcterms:created>
  <dcterms:modified xsi:type="dcterms:W3CDTF">2014-12-29T02:01:14Z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flag">
    <vt:lpwstr>1419818322</vt:lpwstr>
  </property>
</Properties>
</file>